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906000" cy="6858000" type="A4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s-PE"/>
    </a:defPPr>
    <a:lvl1pPr marL="0" algn="l" defTabSz="7811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90586" algn="l" defTabSz="7811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81172" algn="l" defTabSz="7811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71758" algn="l" defTabSz="7811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62344" algn="l" defTabSz="7811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52930" algn="l" defTabSz="7811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43516" algn="l" defTabSz="7811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34102" algn="l" defTabSz="7811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24688" algn="l" defTabSz="7811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00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0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0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2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2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3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4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2B99-F328-4647-8AD2-D5CF55B14048}" type="datetimeFigureOut">
              <a:rPr lang="es-PE" smtClean="0"/>
              <a:pPr/>
              <a:t>09/12/2012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2D60-AF6D-46F3-9D5C-76DA0C74830D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2B99-F328-4647-8AD2-D5CF55B14048}" type="datetimeFigureOut">
              <a:rPr lang="es-PE" smtClean="0"/>
              <a:pPr/>
              <a:t>09/12/2012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2D60-AF6D-46F3-9D5C-76DA0C74830D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74640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2B99-F328-4647-8AD2-D5CF55B14048}" type="datetimeFigureOut">
              <a:rPr lang="es-PE" smtClean="0"/>
              <a:pPr/>
              <a:t>09/12/2012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2D60-AF6D-46F3-9D5C-76DA0C74830D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2B99-F328-4647-8AD2-D5CF55B14048}" type="datetimeFigureOut">
              <a:rPr lang="es-PE" smtClean="0"/>
              <a:pPr/>
              <a:t>09/12/2012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2D60-AF6D-46F3-9D5C-76DA0C74830D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05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81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717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623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529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435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341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246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2B99-F328-4647-8AD2-D5CF55B14048}" type="datetimeFigureOut">
              <a:rPr lang="es-PE" smtClean="0"/>
              <a:pPr/>
              <a:t>09/12/2012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2D60-AF6D-46F3-9D5C-76DA0C74830D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1" y="1600202"/>
            <a:ext cx="4375150" cy="45259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2B99-F328-4647-8AD2-D5CF55B14048}" type="datetimeFigureOut">
              <a:rPr lang="es-PE" smtClean="0"/>
              <a:pPr/>
              <a:t>09/12/2012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2D60-AF6D-46F3-9D5C-76DA0C74830D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0586" indent="0">
              <a:buNone/>
              <a:defRPr sz="1700" b="1"/>
            </a:lvl2pPr>
            <a:lvl3pPr marL="781172" indent="0">
              <a:buNone/>
              <a:defRPr sz="1500" b="1"/>
            </a:lvl3pPr>
            <a:lvl4pPr marL="1171758" indent="0">
              <a:buNone/>
              <a:defRPr sz="1400" b="1"/>
            </a:lvl4pPr>
            <a:lvl5pPr marL="1562344" indent="0">
              <a:buNone/>
              <a:defRPr sz="1400" b="1"/>
            </a:lvl5pPr>
            <a:lvl6pPr marL="1952930" indent="0">
              <a:buNone/>
              <a:defRPr sz="1400" b="1"/>
            </a:lvl6pPr>
            <a:lvl7pPr marL="2343516" indent="0">
              <a:buNone/>
              <a:defRPr sz="1400" b="1"/>
            </a:lvl7pPr>
            <a:lvl8pPr marL="2734102" indent="0">
              <a:buNone/>
              <a:defRPr sz="1400" b="1"/>
            </a:lvl8pPr>
            <a:lvl9pPr marL="3124688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0586" indent="0">
              <a:buNone/>
              <a:defRPr sz="1700" b="1"/>
            </a:lvl2pPr>
            <a:lvl3pPr marL="781172" indent="0">
              <a:buNone/>
              <a:defRPr sz="1500" b="1"/>
            </a:lvl3pPr>
            <a:lvl4pPr marL="1171758" indent="0">
              <a:buNone/>
              <a:defRPr sz="1400" b="1"/>
            </a:lvl4pPr>
            <a:lvl5pPr marL="1562344" indent="0">
              <a:buNone/>
              <a:defRPr sz="1400" b="1"/>
            </a:lvl5pPr>
            <a:lvl6pPr marL="1952930" indent="0">
              <a:buNone/>
              <a:defRPr sz="1400" b="1"/>
            </a:lvl6pPr>
            <a:lvl7pPr marL="2343516" indent="0">
              <a:buNone/>
              <a:defRPr sz="1400" b="1"/>
            </a:lvl7pPr>
            <a:lvl8pPr marL="2734102" indent="0">
              <a:buNone/>
              <a:defRPr sz="1400" b="1"/>
            </a:lvl8pPr>
            <a:lvl9pPr marL="3124688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2B99-F328-4647-8AD2-D5CF55B14048}" type="datetimeFigureOut">
              <a:rPr lang="es-PE" smtClean="0"/>
              <a:pPr/>
              <a:t>09/12/2012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2D60-AF6D-46F3-9D5C-76DA0C74830D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2B99-F328-4647-8AD2-D5CF55B14048}" type="datetimeFigureOut">
              <a:rPr lang="es-PE" smtClean="0"/>
              <a:pPr/>
              <a:t>09/12/2012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2D60-AF6D-46F3-9D5C-76DA0C74830D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2B99-F328-4647-8AD2-D5CF55B14048}" type="datetimeFigureOut">
              <a:rPr lang="es-PE" smtClean="0"/>
              <a:pPr/>
              <a:t>09/12/2012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2D60-AF6D-46F3-9D5C-76DA0C74830D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1"/>
            <a:ext cx="3259006" cy="1162050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90586" indent="0">
              <a:buNone/>
              <a:defRPr sz="1000"/>
            </a:lvl2pPr>
            <a:lvl3pPr marL="781172" indent="0">
              <a:buNone/>
              <a:defRPr sz="900"/>
            </a:lvl3pPr>
            <a:lvl4pPr marL="1171758" indent="0">
              <a:buNone/>
              <a:defRPr sz="800"/>
            </a:lvl4pPr>
            <a:lvl5pPr marL="1562344" indent="0">
              <a:buNone/>
              <a:defRPr sz="800"/>
            </a:lvl5pPr>
            <a:lvl6pPr marL="1952930" indent="0">
              <a:buNone/>
              <a:defRPr sz="800"/>
            </a:lvl6pPr>
            <a:lvl7pPr marL="2343516" indent="0">
              <a:buNone/>
              <a:defRPr sz="800"/>
            </a:lvl7pPr>
            <a:lvl8pPr marL="2734102" indent="0">
              <a:buNone/>
              <a:defRPr sz="800"/>
            </a:lvl8pPr>
            <a:lvl9pPr marL="312468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2B99-F328-4647-8AD2-D5CF55B14048}" type="datetimeFigureOut">
              <a:rPr lang="es-PE" smtClean="0"/>
              <a:pPr/>
              <a:t>09/12/2012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2D60-AF6D-46F3-9D5C-76DA0C74830D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90586" indent="0">
              <a:buNone/>
              <a:defRPr sz="2400"/>
            </a:lvl2pPr>
            <a:lvl3pPr marL="781172" indent="0">
              <a:buNone/>
              <a:defRPr sz="2100"/>
            </a:lvl3pPr>
            <a:lvl4pPr marL="1171758" indent="0">
              <a:buNone/>
              <a:defRPr sz="1700"/>
            </a:lvl4pPr>
            <a:lvl5pPr marL="1562344" indent="0">
              <a:buNone/>
              <a:defRPr sz="1700"/>
            </a:lvl5pPr>
            <a:lvl6pPr marL="1952930" indent="0">
              <a:buNone/>
              <a:defRPr sz="1700"/>
            </a:lvl6pPr>
            <a:lvl7pPr marL="2343516" indent="0">
              <a:buNone/>
              <a:defRPr sz="1700"/>
            </a:lvl7pPr>
            <a:lvl8pPr marL="2734102" indent="0">
              <a:buNone/>
              <a:defRPr sz="1700"/>
            </a:lvl8pPr>
            <a:lvl9pPr marL="3124688" indent="0">
              <a:buNone/>
              <a:defRPr sz="1700"/>
            </a:lvl9pPr>
          </a:lstStyle>
          <a:p>
            <a:endParaRPr lang="es-P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200"/>
            </a:lvl1pPr>
            <a:lvl2pPr marL="390586" indent="0">
              <a:buNone/>
              <a:defRPr sz="1000"/>
            </a:lvl2pPr>
            <a:lvl3pPr marL="781172" indent="0">
              <a:buNone/>
              <a:defRPr sz="900"/>
            </a:lvl3pPr>
            <a:lvl4pPr marL="1171758" indent="0">
              <a:buNone/>
              <a:defRPr sz="800"/>
            </a:lvl4pPr>
            <a:lvl5pPr marL="1562344" indent="0">
              <a:buNone/>
              <a:defRPr sz="800"/>
            </a:lvl5pPr>
            <a:lvl6pPr marL="1952930" indent="0">
              <a:buNone/>
              <a:defRPr sz="800"/>
            </a:lvl6pPr>
            <a:lvl7pPr marL="2343516" indent="0">
              <a:buNone/>
              <a:defRPr sz="800"/>
            </a:lvl7pPr>
            <a:lvl8pPr marL="2734102" indent="0">
              <a:buNone/>
              <a:defRPr sz="800"/>
            </a:lvl8pPr>
            <a:lvl9pPr marL="312468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2B99-F328-4647-8AD2-D5CF55B14048}" type="datetimeFigureOut">
              <a:rPr lang="es-PE" smtClean="0"/>
              <a:pPr/>
              <a:t>09/12/2012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2D60-AF6D-46F3-9D5C-76DA0C74830D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78117" tIns="39059" rIns="78117" bIns="3905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78117" tIns="39059" rIns="78117" bIns="390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2" y="6356352"/>
            <a:ext cx="2311400" cy="365125"/>
          </a:xfrm>
          <a:prstGeom prst="rect">
            <a:avLst/>
          </a:prstGeom>
        </p:spPr>
        <p:txBody>
          <a:bodyPr vert="horz" lIns="78117" tIns="39059" rIns="78117" bIns="39059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42B99-F328-4647-8AD2-D5CF55B14048}" type="datetimeFigureOut">
              <a:rPr lang="es-PE" smtClean="0"/>
              <a:pPr/>
              <a:t>09/12/2012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2" y="6356352"/>
            <a:ext cx="3136900" cy="365125"/>
          </a:xfrm>
          <a:prstGeom prst="rect">
            <a:avLst/>
          </a:prstGeom>
        </p:spPr>
        <p:txBody>
          <a:bodyPr vert="horz" lIns="78117" tIns="39059" rIns="78117" bIns="39059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78117" tIns="39059" rIns="78117" bIns="3905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52D60-AF6D-46F3-9D5C-76DA0C74830D}" type="slidenum">
              <a:rPr lang="es-PE" smtClean="0"/>
              <a:pPr/>
              <a:t>‹#›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81172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939" indent="-292939" algn="l" defTabSz="78117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4702" indent="-244116" algn="l" defTabSz="78117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6465" indent="-195293" algn="l" defTabSz="78117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051" indent="-195293" algn="l" defTabSz="781172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7637" indent="-195293" algn="l" defTabSz="781172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223" indent="-195293" algn="l" defTabSz="78117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8809" indent="-195293" algn="l" defTabSz="78117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9395" indent="-195293" algn="l" defTabSz="78117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9981" indent="-195293" algn="l" defTabSz="78117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78117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0586" algn="l" defTabSz="78117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1172" algn="l" defTabSz="78117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1758" algn="l" defTabSz="78117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2344" algn="l" defTabSz="78117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2930" algn="l" defTabSz="78117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43516" algn="l" defTabSz="78117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34102" algn="l" defTabSz="78117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24688" algn="l" defTabSz="78117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6370" y="1343984"/>
            <a:ext cx="7429500" cy="3541367"/>
          </a:xfrm>
          <a:prstGeom prst="rect">
            <a:avLst/>
          </a:prstGeom>
          <a:noFill/>
        </p:spPr>
        <p:txBody>
          <a:bodyPr vert="horz" lIns="78117" tIns="39059" rIns="78117" bIns="39059" rtlCol="0">
            <a:spAutoFit/>
          </a:bodyPr>
          <a:lstStyle/>
          <a:p>
            <a:pPr algn="ctr"/>
            <a:r>
              <a:rPr lang="es-PE" sz="7500" b="1" u="sng" dirty="0" smtClean="0">
                <a:solidFill>
                  <a:srgbClr val="000000"/>
                </a:solidFill>
                <a:latin typeface="Arial - 48"/>
              </a:rPr>
              <a:t>THE SCHLIEFFEN PLAN</a:t>
            </a:r>
            <a:r>
              <a:rPr lang="es-PE" sz="7500" b="1" dirty="0" smtClean="0">
                <a:solidFill>
                  <a:srgbClr val="000000"/>
                </a:solidFill>
                <a:latin typeface="Arial - 48"/>
              </a:rPr>
              <a:t> </a:t>
            </a:r>
            <a:endParaRPr lang="es-PE" sz="7500" b="1" dirty="0">
              <a:solidFill>
                <a:srgbClr val="000000"/>
              </a:solidFill>
              <a:latin typeface="Arial - 4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1168" y="0"/>
            <a:ext cx="5423535" cy="632879"/>
          </a:xfrm>
          <a:prstGeom prst="rect">
            <a:avLst/>
          </a:prstGeom>
          <a:noFill/>
        </p:spPr>
        <p:txBody>
          <a:bodyPr vert="horz" lIns="78117" tIns="39059" rIns="78117" bIns="39059" rtlCol="0">
            <a:spAutoFit/>
          </a:bodyPr>
          <a:lstStyle/>
          <a:p>
            <a:pPr algn="ctr"/>
            <a:r>
              <a:rPr lang="es-PE" sz="3600" b="1" dirty="0" err="1" smtClean="0">
                <a:solidFill>
                  <a:srgbClr val="800080"/>
                </a:solidFill>
                <a:latin typeface="Arial - 48"/>
              </a:rPr>
              <a:t>The</a:t>
            </a:r>
            <a:r>
              <a:rPr lang="es-PE" sz="3600" b="1" dirty="0" smtClean="0">
                <a:solidFill>
                  <a:srgbClr val="800080"/>
                </a:solidFill>
                <a:latin typeface="Arial - 48"/>
              </a:rPr>
              <a:t> plan.</a:t>
            </a:r>
            <a:endParaRPr lang="es-PE" sz="3600" b="1" dirty="0">
              <a:solidFill>
                <a:srgbClr val="800080"/>
              </a:solidFill>
              <a:latin typeface="Arial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504" y="980728"/>
            <a:ext cx="9014460" cy="5003306"/>
          </a:xfrm>
          <a:prstGeom prst="rect">
            <a:avLst/>
          </a:prstGeom>
          <a:noFill/>
        </p:spPr>
        <p:txBody>
          <a:bodyPr vert="horz" lIns="78117" tIns="39059" rIns="78117" bIns="39059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009300"/>
                </a:solidFill>
                <a:latin typeface="Arial - 27"/>
              </a:rPr>
              <a:t>Based on speed and surprise.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009300"/>
                </a:solidFill>
                <a:latin typeface="Arial - 27"/>
              </a:rPr>
              <a:t>Idea was to knock France out of  WW1 and avoid fighting a war on 2  fronts.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009300"/>
                </a:solidFill>
                <a:latin typeface="Arial - 27"/>
              </a:rPr>
              <a:t>Avoid heavy French </a:t>
            </a:r>
            <a:r>
              <a:rPr lang="en-US" sz="4000" dirty="0" err="1" smtClean="0">
                <a:solidFill>
                  <a:srgbClr val="009300"/>
                </a:solidFill>
                <a:latin typeface="Arial - 27"/>
              </a:rPr>
              <a:t>defences</a:t>
            </a:r>
            <a:r>
              <a:rPr lang="en-US" sz="4000" dirty="0" smtClean="0">
                <a:solidFill>
                  <a:srgbClr val="009300"/>
                </a:solidFill>
                <a:latin typeface="Arial - 27"/>
              </a:rPr>
              <a:t> by  going through Belgium.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009300"/>
                </a:solidFill>
                <a:latin typeface="Arial - 27"/>
              </a:rPr>
              <a:t>Germany believed it would take  Russia at least 6 weeks to mobilize.</a:t>
            </a:r>
            <a:endParaRPr lang="es-PE" sz="4000" dirty="0">
              <a:solidFill>
                <a:srgbClr val="009300"/>
              </a:solidFill>
              <a:latin typeface="Arial - 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273" y="837689"/>
            <a:ext cx="8915400" cy="5495748"/>
          </a:xfrm>
          <a:prstGeom prst="rect">
            <a:avLst/>
          </a:prstGeom>
          <a:noFill/>
        </p:spPr>
        <p:txBody>
          <a:bodyPr vert="horz" lIns="78117" tIns="39059" rIns="78117" bIns="39059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dirty="0" smtClean="0">
                <a:solidFill>
                  <a:srgbClr val="FFFFFF"/>
                </a:solidFill>
                <a:latin typeface="Arial - 25"/>
              </a:rPr>
              <a:t>Germans went through Holland as well  as Belgium</a:t>
            </a:r>
          </a:p>
          <a:p>
            <a:r>
              <a:rPr lang="en-US" sz="4400" dirty="0" smtClean="0">
                <a:solidFill>
                  <a:srgbClr val="FFFFFF"/>
                </a:solidFill>
                <a:latin typeface="Arial - 25"/>
              </a:rPr>
              <a:t>Russia mobilized in 3 weeks – using  </a:t>
            </a:r>
            <a:r>
              <a:rPr lang="en-US" sz="4400" dirty="0" smtClean="0">
                <a:solidFill>
                  <a:srgbClr val="FFFFFF"/>
                </a:solidFill>
                <a:latin typeface="Arial - 25"/>
              </a:rPr>
              <a:t>trains.</a:t>
            </a:r>
            <a:endParaRPr lang="en-US" sz="4400" dirty="0" smtClean="0">
              <a:solidFill>
                <a:srgbClr val="FFFFFF"/>
              </a:solidFill>
              <a:latin typeface="Arial - 25"/>
            </a:endParaRPr>
          </a:p>
          <a:p>
            <a:pPr>
              <a:buFont typeface="Wingdings" pitchFamily="2" charset="2"/>
              <a:buChar char="Ø"/>
            </a:pPr>
            <a:r>
              <a:rPr lang="en-US" sz="4400" dirty="0" smtClean="0">
                <a:solidFill>
                  <a:srgbClr val="FFFFFF"/>
                </a:solidFill>
                <a:latin typeface="Arial - 25"/>
              </a:rPr>
              <a:t>F</a:t>
            </a:r>
            <a:r>
              <a:rPr lang="en-US" sz="4400" dirty="0" smtClean="0">
                <a:solidFill>
                  <a:srgbClr val="FFFFFF"/>
                </a:solidFill>
                <a:latin typeface="Arial - 30"/>
              </a:rPr>
              <a:t>rench used taxi’s to transport  their troops to Marne</a:t>
            </a:r>
          </a:p>
          <a:p>
            <a:r>
              <a:rPr lang="es-PE" sz="4400" dirty="0" smtClean="0">
                <a:solidFill>
                  <a:srgbClr val="FFFFFF"/>
                </a:solidFill>
                <a:latin typeface="Arial - 30"/>
              </a:rPr>
              <a:t> </a:t>
            </a:r>
            <a:r>
              <a:rPr lang="es-PE" sz="4400" dirty="0" err="1" smtClean="0">
                <a:solidFill>
                  <a:srgbClr val="FFFFFF"/>
                </a:solidFill>
                <a:latin typeface="Arial - 30"/>
              </a:rPr>
              <a:t>Germans</a:t>
            </a:r>
            <a:r>
              <a:rPr lang="es-PE" sz="4400" dirty="0" smtClean="0">
                <a:solidFill>
                  <a:srgbClr val="FFFFFF"/>
                </a:solidFill>
                <a:latin typeface="Arial - 30"/>
              </a:rPr>
              <a:t> </a:t>
            </a:r>
            <a:r>
              <a:rPr lang="es-PE" sz="4400" dirty="0" err="1" smtClean="0">
                <a:solidFill>
                  <a:srgbClr val="FFFFFF"/>
                </a:solidFill>
                <a:latin typeface="Arial - 30"/>
              </a:rPr>
              <a:t>marched</a:t>
            </a:r>
            <a:r>
              <a:rPr lang="es-PE" sz="4400" dirty="0" smtClean="0">
                <a:solidFill>
                  <a:srgbClr val="FFFFFF"/>
                </a:solidFill>
                <a:latin typeface="Arial - 30"/>
              </a:rPr>
              <a:t> </a:t>
            </a:r>
            <a:r>
              <a:rPr lang="es-PE" sz="4400" dirty="0" err="1" smtClean="0">
                <a:solidFill>
                  <a:srgbClr val="FFFFFF"/>
                </a:solidFill>
                <a:latin typeface="Arial - 30"/>
              </a:rPr>
              <a:t>on</a:t>
            </a:r>
            <a:r>
              <a:rPr lang="es-PE" sz="4400" dirty="0" smtClean="0">
                <a:solidFill>
                  <a:srgbClr val="FFFFFF"/>
                </a:solidFill>
                <a:latin typeface="Arial - 30"/>
              </a:rPr>
              <a:t> </a:t>
            </a:r>
            <a:r>
              <a:rPr lang="es-PE" sz="4400" dirty="0" err="1" smtClean="0">
                <a:solidFill>
                  <a:srgbClr val="FFFFFF"/>
                </a:solidFill>
                <a:latin typeface="Arial - 30"/>
              </a:rPr>
              <a:t>foot</a:t>
            </a:r>
            <a:r>
              <a:rPr lang="es-PE" sz="4400" dirty="0" smtClean="0">
                <a:solidFill>
                  <a:srgbClr val="FFFFFF"/>
                </a:solidFill>
                <a:latin typeface="Arial - 30"/>
              </a:rPr>
              <a:t> =  </a:t>
            </a:r>
            <a:r>
              <a:rPr lang="en-US" sz="4400" dirty="0" smtClean="0">
                <a:solidFill>
                  <a:srgbClr val="FFFFFF"/>
                </a:solidFill>
                <a:latin typeface="Arial - 30"/>
              </a:rPr>
              <a:t>tired, running out of supplies</a:t>
            </a:r>
            <a:endParaRPr lang="es-PE" sz="4400" dirty="0">
              <a:solidFill>
                <a:srgbClr val="FFFFFF"/>
              </a:solidFill>
              <a:latin typeface="Arial - 3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82848"/>
            <a:ext cx="7503795" cy="755989"/>
          </a:xfrm>
          <a:prstGeom prst="rect">
            <a:avLst/>
          </a:prstGeom>
          <a:noFill/>
        </p:spPr>
        <p:txBody>
          <a:bodyPr vert="horz" lIns="78117" tIns="39059" rIns="78117" bIns="39059" rtlCol="0">
            <a:spAutoFit/>
          </a:bodyPr>
          <a:lstStyle/>
          <a:p>
            <a:pPr algn="ctr"/>
            <a:r>
              <a:rPr lang="es-PE" sz="4400" b="1" u="sng" dirty="0" smtClean="0">
                <a:solidFill>
                  <a:srgbClr val="FFFFFF"/>
                </a:solidFill>
                <a:latin typeface="Arial - 47"/>
              </a:rPr>
              <a:t>WHY </a:t>
            </a:r>
            <a:r>
              <a:rPr lang="es-PE" sz="4400" b="1" u="sng" dirty="0" smtClean="0">
                <a:solidFill>
                  <a:srgbClr val="FFFFFF"/>
                </a:solidFill>
                <a:latin typeface="Arial - 47"/>
              </a:rPr>
              <a:t>DID IT FAIL?</a:t>
            </a:r>
            <a:endParaRPr lang="es-PE" sz="4400" b="1" u="sng" dirty="0">
              <a:solidFill>
                <a:srgbClr val="FFFFFF"/>
              </a:solidFill>
              <a:latin typeface="Arial - 4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NBK(2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NBK(3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NBK(4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8584" y="-387424"/>
            <a:ext cx="8048625" cy="32955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0" y="1"/>
            <a:ext cx="9906000" cy="70156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wrap="square" lIns="78117" tIns="39059" rIns="78117" bIns="39059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PE" sz="4400" b="1" dirty="0" err="1" smtClean="0">
                <a:solidFill>
                  <a:srgbClr val="7030A0"/>
                </a:solidFill>
                <a:latin typeface="Arial - 22"/>
              </a:rPr>
              <a:t>Title</a:t>
            </a:r>
            <a:r>
              <a:rPr lang="es-PE" sz="4400" b="1" dirty="0" smtClean="0">
                <a:solidFill>
                  <a:srgbClr val="7030A0"/>
                </a:solidFill>
                <a:latin typeface="Arial - 22"/>
              </a:rPr>
              <a:t>:</a:t>
            </a:r>
            <a:r>
              <a:rPr lang="es-PE" sz="4400" dirty="0" smtClean="0">
                <a:solidFill>
                  <a:srgbClr val="7030A0"/>
                </a:solidFill>
                <a:latin typeface="Arial - 22"/>
              </a:rPr>
              <a:t> </a:t>
            </a:r>
            <a:r>
              <a:rPr lang="es-PE" sz="4400" dirty="0" err="1" smtClean="0">
                <a:solidFill>
                  <a:srgbClr val="009300"/>
                </a:solidFill>
                <a:latin typeface="Arial - 22"/>
              </a:rPr>
              <a:t>The</a:t>
            </a:r>
            <a:r>
              <a:rPr lang="es-PE" sz="4400" dirty="0" smtClean="0">
                <a:solidFill>
                  <a:srgbClr val="009300"/>
                </a:solidFill>
                <a:latin typeface="Arial - 22"/>
              </a:rPr>
              <a:t> </a:t>
            </a:r>
            <a:r>
              <a:rPr lang="es-PE" sz="4400" dirty="0" err="1" smtClean="0">
                <a:solidFill>
                  <a:srgbClr val="009300"/>
                </a:solidFill>
                <a:latin typeface="Arial - 22"/>
              </a:rPr>
              <a:t>Schlieffen</a:t>
            </a:r>
            <a:r>
              <a:rPr lang="es-PE" sz="4400" dirty="0" smtClean="0">
                <a:solidFill>
                  <a:srgbClr val="009300"/>
                </a:solidFill>
                <a:latin typeface="Arial - 22"/>
              </a:rPr>
              <a:t> </a:t>
            </a:r>
            <a:endParaRPr lang="es-PE" sz="4400" dirty="0" smtClean="0">
              <a:solidFill>
                <a:srgbClr val="009300"/>
              </a:solidFill>
              <a:latin typeface="Arial - 22"/>
            </a:endParaRPr>
          </a:p>
          <a:p>
            <a:endParaRPr lang="es-PE" sz="4400" b="1" dirty="0" smtClean="0">
              <a:solidFill>
                <a:srgbClr val="009300"/>
              </a:solidFill>
              <a:latin typeface="Arial - 22"/>
            </a:endParaRPr>
          </a:p>
          <a:p>
            <a:pPr>
              <a:buFont typeface="Wingdings" pitchFamily="2" charset="2"/>
              <a:buChar char="ü"/>
            </a:pPr>
            <a:r>
              <a:rPr lang="es-PE" sz="4400" b="1" dirty="0" err="1" smtClean="0">
                <a:solidFill>
                  <a:srgbClr val="7030A0"/>
                </a:solidFill>
                <a:latin typeface="Arial - 22"/>
              </a:rPr>
              <a:t>PlanObjective</a:t>
            </a:r>
            <a:r>
              <a:rPr lang="es-PE" sz="4400" b="1" dirty="0" smtClean="0">
                <a:solidFill>
                  <a:srgbClr val="7030A0"/>
                </a:solidFill>
                <a:latin typeface="Arial - 22"/>
              </a:rPr>
              <a:t>: </a:t>
            </a:r>
            <a:r>
              <a:rPr lang="es-PE" sz="4400" dirty="0" err="1" smtClean="0">
                <a:solidFill>
                  <a:srgbClr val="009300"/>
                </a:solidFill>
                <a:latin typeface="Arial - 22"/>
              </a:rPr>
              <a:t>To</a:t>
            </a:r>
            <a:r>
              <a:rPr lang="es-PE" sz="4400" dirty="0" smtClean="0">
                <a:solidFill>
                  <a:srgbClr val="009300"/>
                </a:solidFill>
                <a:latin typeface="Arial - 22"/>
              </a:rPr>
              <a:t> </a:t>
            </a:r>
            <a:r>
              <a:rPr lang="en-US" sz="4400" dirty="0" smtClean="0">
                <a:solidFill>
                  <a:srgbClr val="009300"/>
                </a:solidFill>
                <a:latin typeface="Arial - 22"/>
              </a:rPr>
              <a:t>eliminate </a:t>
            </a:r>
            <a:r>
              <a:rPr lang="en-US" sz="4400" dirty="0" smtClean="0">
                <a:solidFill>
                  <a:srgbClr val="009300"/>
                </a:solidFill>
                <a:latin typeface="Arial - 22"/>
              </a:rPr>
              <a:t>France as an ally of Russia  during a war with Germany.</a:t>
            </a:r>
          </a:p>
          <a:p>
            <a:endParaRPr lang="es-PE" sz="4400" dirty="0" smtClean="0">
              <a:solidFill>
                <a:srgbClr val="009300"/>
              </a:solidFill>
              <a:latin typeface="Arial - 22"/>
            </a:endParaRPr>
          </a:p>
          <a:p>
            <a:pPr>
              <a:buFont typeface="Wingdings" pitchFamily="2" charset="2"/>
              <a:buChar char="ü"/>
            </a:pPr>
            <a:r>
              <a:rPr lang="es-PE" sz="4400" b="1" dirty="0" err="1" smtClean="0">
                <a:solidFill>
                  <a:srgbClr val="7030A0"/>
                </a:solidFill>
                <a:latin typeface="Arial - 22"/>
              </a:rPr>
              <a:t>Author</a:t>
            </a:r>
            <a:r>
              <a:rPr lang="es-PE" sz="4400" b="1" dirty="0" smtClean="0">
                <a:solidFill>
                  <a:srgbClr val="7030A0"/>
                </a:solidFill>
                <a:latin typeface="Arial - 22"/>
              </a:rPr>
              <a:t>:</a:t>
            </a:r>
            <a:r>
              <a:rPr lang="es-PE" sz="4400" b="1" dirty="0" smtClean="0">
                <a:solidFill>
                  <a:srgbClr val="800080"/>
                </a:solidFill>
                <a:latin typeface="Arial - 22"/>
              </a:rPr>
              <a:t> </a:t>
            </a:r>
            <a:r>
              <a:rPr lang="es-PE" sz="4400" dirty="0" smtClean="0">
                <a:solidFill>
                  <a:srgbClr val="009300"/>
                </a:solidFill>
                <a:latin typeface="Arial - 22"/>
              </a:rPr>
              <a:t>Alfred von </a:t>
            </a:r>
            <a:r>
              <a:rPr lang="es-PE" sz="4400" dirty="0" err="1" smtClean="0">
                <a:solidFill>
                  <a:srgbClr val="009300"/>
                </a:solidFill>
                <a:latin typeface="Arial - 22"/>
              </a:rPr>
              <a:t>Schlieffen</a:t>
            </a:r>
            <a:r>
              <a:rPr lang="es-PE" sz="4400" dirty="0" smtClean="0">
                <a:solidFill>
                  <a:srgbClr val="009300"/>
                </a:solidFill>
                <a:latin typeface="Arial - 22"/>
              </a:rPr>
              <a:t>, </a:t>
            </a:r>
            <a:r>
              <a:rPr lang="es-PE" sz="4400" dirty="0" err="1" smtClean="0">
                <a:solidFill>
                  <a:srgbClr val="009300"/>
                </a:solidFill>
                <a:latin typeface="Arial - 22"/>
              </a:rPr>
              <a:t>German</a:t>
            </a:r>
            <a:r>
              <a:rPr lang="es-PE" sz="4400" dirty="0" smtClean="0">
                <a:solidFill>
                  <a:srgbClr val="009300"/>
                </a:solidFill>
                <a:latin typeface="Arial - 22"/>
              </a:rPr>
              <a:t>  </a:t>
            </a:r>
            <a:r>
              <a:rPr lang="es-PE" sz="4400" dirty="0" err="1" smtClean="0">
                <a:solidFill>
                  <a:srgbClr val="009300"/>
                </a:solidFill>
                <a:latin typeface="Arial - 22"/>
              </a:rPr>
              <a:t>Army</a:t>
            </a:r>
            <a:r>
              <a:rPr lang="es-PE" sz="4400" dirty="0" smtClean="0">
                <a:solidFill>
                  <a:srgbClr val="009300"/>
                </a:solidFill>
                <a:latin typeface="Arial - 22"/>
              </a:rPr>
              <a:t> </a:t>
            </a:r>
            <a:r>
              <a:rPr lang="es-PE" sz="4400" dirty="0" err="1" smtClean="0">
                <a:solidFill>
                  <a:srgbClr val="009300"/>
                </a:solidFill>
                <a:latin typeface="Arial - 22"/>
              </a:rPr>
              <a:t>Chief</a:t>
            </a:r>
            <a:r>
              <a:rPr lang="es-PE" sz="4400" dirty="0" smtClean="0">
                <a:solidFill>
                  <a:srgbClr val="009300"/>
                </a:solidFill>
                <a:latin typeface="Arial - 22"/>
              </a:rPr>
              <a:t> of </a:t>
            </a:r>
            <a:r>
              <a:rPr lang="es-PE" sz="4400" dirty="0" err="1" smtClean="0">
                <a:solidFill>
                  <a:srgbClr val="009300"/>
                </a:solidFill>
                <a:latin typeface="Arial - 22"/>
              </a:rPr>
              <a:t>Staff</a:t>
            </a:r>
            <a:endParaRPr lang="es-PE" sz="4400" dirty="0" smtClean="0">
              <a:solidFill>
                <a:srgbClr val="009300"/>
              </a:solidFill>
              <a:latin typeface="Arial - 22"/>
            </a:endParaRPr>
          </a:p>
          <a:p>
            <a:endParaRPr lang="es-PE" sz="4400" dirty="0" smtClean="0">
              <a:solidFill>
                <a:srgbClr val="009300"/>
              </a:solidFill>
              <a:latin typeface="Arial - 22"/>
            </a:endParaRPr>
          </a:p>
          <a:p>
            <a:pPr>
              <a:buFont typeface="Wingdings" pitchFamily="2" charset="2"/>
              <a:buChar char="ü"/>
            </a:pPr>
            <a:r>
              <a:rPr lang="es-PE" sz="4400" b="1" dirty="0" err="1" smtClean="0">
                <a:solidFill>
                  <a:srgbClr val="7030A0"/>
                </a:solidFill>
                <a:latin typeface="Arial - 22"/>
              </a:rPr>
              <a:t>Timescale</a:t>
            </a:r>
            <a:r>
              <a:rPr lang="es-PE" sz="4400" b="1" dirty="0" smtClean="0">
                <a:solidFill>
                  <a:srgbClr val="7030A0"/>
                </a:solidFill>
                <a:latin typeface="Arial - 22"/>
              </a:rPr>
              <a:t>:</a:t>
            </a:r>
            <a:r>
              <a:rPr lang="es-PE" sz="4400" dirty="0" smtClean="0">
                <a:solidFill>
                  <a:srgbClr val="7030A0"/>
                </a:solidFill>
                <a:latin typeface="Arial - 22"/>
              </a:rPr>
              <a:t> </a:t>
            </a:r>
            <a:r>
              <a:rPr lang="es-PE" sz="4400" dirty="0" err="1" smtClean="0">
                <a:solidFill>
                  <a:srgbClr val="009300"/>
                </a:solidFill>
                <a:latin typeface="Arial - 22"/>
              </a:rPr>
              <a:t>Six</a:t>
            </a:r>
            <a:r>
              <a:rPr lang="es-PE" sz="4400" dirty="0" smtClean="0">
                <a:solidFill>
                  <a:srgbClr val="009300"/>
                </a:solidFill>
                <a:latin typeface="Arial - 22"/>
              </a:rPr>
              <a:t> </a:t>
            </a:r>
            <a:r>
              <a:rPr lang="es-PE" sz="4400" dirty="0" err="1" smtClean="0">
                <a:solidFill>
                  <a:srgbClr val="009300"/>
                </a:solidFill>
                <a:latin typeface="Arial - 22"/>
              </a:rPr>
              <a:t>Weeks</a:t>
            </a:r>
            <a:endParaRPr lang="es-PE" sz="4400" dirty="0">
              <a:solidFill>
                <a:srgbClr val="009300"/>
              </a:solidFill>
              <a:latin typeface="Arial - 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NBK(5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NBK(6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527" y="-111017"/>
            <a:ext cx="8048625" cy="33047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532448" y="92054"/>
            <a:ext cx="9237345" cy="6726855"/>
          </a:xfrm>
          <a:prstGeom prst="rect">
            <a:avLst/>
          </a:prstGeom>
          <a:noFill/>
        </p:spPr>
        <p:txBody>
          <a:bodyPr vert="horz" lIns="78117" tIns="39059" rIns="78117" bIns="39059" rtlCol="0">
            <a:spAutoFit/>
          </a:bodyPr>
          <a:lstStyle/>
          <a:p>
            <a:r>
              <a:rPr lang="es-PE" sz="3600" b="1" dirty="0" err="1" smtClean="0">
                <a:solidFill>
                  <a:srgbClr val="800080"/>
                </a:solidFill>
                <a:latin typeface="Arial - 23"/>
              </a:rPr>
              <a:t>The</a:t>
            </a:r>
            <a:r>
              <a:rPr lang="es-PE" sz="3600" b="1" dirty="0" smtClean="0">
                <a:solidFill>
                  <a:srgbClr val="800080"/>
                </a:solidFill>
                <a:latin typeface="Arial - 23"/>
              </a:rPr>
              <a:t> plan </a:t>
            </a:r>
            <a:r>
              <a:rPr lang="es-PE" sz="3600" b="1" dirty="0" err="1" smtClean="0">
                <a:solidFill>
                  <a:srgbClr val="800080"/>
                </a:solidFill>
                <a:latin typeface="Arial - 23"/>
              </a:rPr>
              <a:t>assumed</a:t>
            </a:r>
            <a:r>
              <a:rPr lang="es-PE" sz="3600" b="1" dirty="0" smtClean="0">
                <a:solidFill>
                  <a:srgbClr val="800080"/>
                </a:solidFill>
                <a:latin typeface="Arial - 23"/>
              </a:rPr>
              <a:t>:</a:t>
            </a:r>
          </a:p>
          <a:p>
            <a:endParaRPr lang="es-PE" sz="3600" b="1" dirty="0" smtClean="0">
              <a:solidFill>
                <a:srgbClr val="800080"/>
              </a:solidFill>
              <a:latin typeface="Arial - 23"/>
            </a:endParaRPr>
          </a:p>
          <a:p>
            <a:pPr>
              <a:buFont typeface="Wingdings" pitchFamily="2" charset="2"/>
              <a:buChar char="v"/>
            </a:pPr>
            <a:r>
              <a:rPr lang="es-PE" sz="3600" b="1" dirty="0" err="1" smtClean="0">
                <a:solidFill>
                  <a:srgbClr val="009300"/>
                </a:solidFill>
                <a:latin typeface="Arial - 23"/>
              </a:rPr>
              <a:t>R</a:t>
            </a:r>
            <a:r>
              <a:rPr lang="es-PE" sz="3600" dirty="0" err="1" smtClean="0">
                <a:solidFill>
                  <a:srgbClr val="009300"/>
                </a:solidFill>
                <a:latin typeface="Arial - 23"/>
              </a:rPr>
              <a:t>ussia</a:t>
            </a:r>
            <a:r>
              <a:rPr lang="es-PE" sz="3600" dirty="0" smtClean="0">
                <a:solidFill>
                  <a:srgbClr val="009300"/>
                </a:solidFill>
                <a:latin typeface="Arial - 23"/>
              </a:rPr>
              <a:t> </a:t>
            </a:r>
            <a:r>
              <a:rPr lang="es-PE" sz="3600" dirty="0" err="1" smtClean="0">
                <a:solidFill>
                  <a:srgbClr val="009300"/>
                </a:solidFill>
                <a:latin typeface="Arial - 23"/>
              </a:rPr>
              <a:t>would</a:t>
            </a:r>
            <a:r>
              <a:rPr lang="es-PE" sz="3600" dirty="0" smtClean="0">
                <a:solidFill>
                  <a:srgbClr val="009300"/>
                </a:solidFill>
                <a:latin typeface="Arial - 23"/>
              </a:rPr>
              <a:t> </a:t>
            </a:r>
            <a:r>
              <a:rPr lang="es-PE" sz="3600" dirty="0" err="1" smtClean="0">
                <a:solidFill>
                  <a:srgbClr val="009300"/>
                </a:solidFill>
                <a:latin typeface="Arial - 23"/>
              </a:rPr>
              <a:t>take</a:t>
            </a:r>
            <a:r>
              <a:rPr lang="es-PE" sz="3600" dirty="0" smtClean="0">
                <a:solidFill>
                  <a:srgbClr val="009300"/>
                </a:solidFill>
                <a:latin typeface="Arial - 23"/>
              </a:rPr>
              <a:t> </a:t>
            </a:r>
            <a:r>
              <a:rPr lang="es-PE" sz="3600" b="1" dirty="0" smtClean="0">
                <a:solidFill>
                  <a:srgbClr val="009300"/>
                </a:solidFill>
                <a:latin typeface="Arial - 23"/>
              </a:rPr>
              <a:t>6 </a:t>
            </a:r>
            <a:r>
              <a:rPr lang="es-PE" sz="3600" b="1" dirty="0" err="1" smtClean="0">
                <a:solidFill>
                  <a:srgbClr val="009300"/>
                </a:solidFill>
                <a:latin typeface="Arial - 23"/>
              </a:rPr>
              <a:t>weeks</a:t>
            </a:r>
            <a:r>
              <a:rPr lang="es-PE" sz="3600" dirty="0" smtClean="0">
                <a:solidFill>
                  <a:srgbClr val="009300"/>
                </a:solidFill>
                <a:latin typeface="Arial - 23"/>
              </a:rPr>
              <a:t> </a:t>
            </a:r>
            <a:r>
              <a:rPr lang="es-PE" sz="3600" dirty="0" err="1" smtClean="0">
                <a:solidFill>
                  <a:srgbClr val="009300"/>
                </a:solidFill>
                <a:latin typeface="Arial - 23"/>
              </a:rPr>
              <a:t>to</a:t>
            </a:r>
            <a:r>
              <a:rPr lang="es-PE" sz="3600" dirty="0" smtClean="0">
                <a:solidFill>
                  <a:srgbClr val="009300"/>
                </a:solidFill>
                <a:latin typeface="Arial - 23"/>
              </a:rPr>
              <a:t> </a:t>
            </a:r>
            <a:r>
              <a:rPr lang="es-PE" sz="3600" dirty="0" err="1" smtClean="0">
                <a:solidFill>
                  <a:srgbClr val="009300"/>
                </a:solidFill>
                <a:latin typeface="Arial - 23"/>
              </a:rPr>
              <a:t>mobilise</a:t>
            </a:r>
            <a:r>
              <a:rPr lang="es-PE" sz="3600" dirty="0" smtClean="0">
                <a:solidFill>
                  <a:srgbClr val="009300"/>
                </a:solidFill>
                <a:latin typeface="Arial - 23"/>
              </a:rPr>
              <a:t> </a:t>
            </a:r>
            <a:r>
              <a:rPr lang="es-PE" sz="3600" dirty="0" err="1" smtClean="0">
                <a:solidFill>
                  <a:srgbClr val="009300"/>
                </a:solidFill>
                <a:latin typeface="Arial - 23"/>
              </a:rPr>
              <a:t>its</a:t>
            </a:r>
            <a:r>
              <a:rPr lang="es-PE" sz="3600" dirty="0" smtClean="0">
                <a:solidFill>
                  <a:srgbClr val="009300"/>
                </a:solidFill>
                <a:latin typeface="Arial - 23"/>
              </a:rPr>
              <a:t> </a:t>
            </a:r>
            <a:r>
              <a:rPr lang="es-PE" sz="3600" dirty="0" err="1" smtClean="0">
                <a:solidFill>
                  <a:srgbClr val="009300"/>
                </a:solidFill>
                <a:latin typeface="Arial - 23"/>
              </a:rPr>
              <a:t>army</a:t>
            </a:r>
            <a:r>
              <a:rPr lang="es-PE" sz="3600" dirty="0" smtClean="0">
                <a:solidFill>
                  <a:srgbClr val="009300"/>
                </a:solidFill>
                <a:latin typeface="Arial - 23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s-PE" sz="3600" dirty="0" smtClean="0">
              <a:solidFill>
                <a:srgbClr val="009300"/>
              </a:solidFill>
              <a:latin typeface="Arial - 23"/>
            </a:endParaRP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rgbClr val="009300"/>
                </a:solidFill>
                <a:latin typeface="Arial - 23"/>
              </a:rPr>
              <a:t>Belgium would offer little or no resistance.</a:t>
            </a:r>
          </a:p>
          <a:p>
            <a:r>
              <a:rPr lang="en-US" sz="3600" dirty="0" smtClean="0">
                <a:solidFill>
                  <a:srgbClr val="009300"/>
                </a:solidFill>
                <a:latin typeface="Arial - 23"/>
              </a:rPr>
              <a:t>France could be defeated in 6 weeks</a:t>
            </a:r>
            <a:r>
              <a:rPr lang="en-US" sz="3600" dirty="0" smtClean="0">
                <a:solidFill>
                  <a:srgbClr val="009300"/>
                </a:solidFill>
                <a:latin typeface="Arial - 23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sz="3600" dirty="0" smtClean="0">
              <a:solidFill>
                <a:srgbClr val="009300"/>
              </a:solidFill>
              <a:latin typeface="Arial - 23"/>
            </a:endParaRP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rgbClr val="009300"/>
                </a:solidFill>
                <a:latin typeface="Arial - 23"/>
              </a:rPr>
              <a:t>France </a:t>
            </a:r>
            <a:r>
              <a:rPr lang="en-US" sz="3600" dirty="0" smtClean="0">
                <a:solidFill>
                  <a:srgbClr val="009300"/>
                </a:solidFill>
                <a:latin typeface="Arial - 23"/>
              </a:rPr>
              <a:t>would attempt to re-take </a:t>
            </a:r>
            <a:r>
              <a:rPr lang="en-US" sz="3600" b="1" dirty="0" smtClean="0">
                <a:solidFill>
                  <a:srgbClr val="009300"/>
                </a:solidFill>
                <a:latin typeface="Arial - 23"/>
              </a:rPr>
              <a:t>Alsace and  Lorraine</a:t>
            </a:r>
            <a:r>
              <a:rPr lang="en-US" sz="3600" dirty="0" smtClean="0">
                <a:solidFill>
                  <a:srgbClr val="009300"/>
                </a:solidFill>
                <a:latin typeface="Arial - 23"/>
              </a:rPr>
              <a:t>; territories they lost to Germany  during the Franco-Prussian war.</a:t>
            </a:r>
          </a:p>
          <a:p>
            <a:r>
              <a:rPr lang="es-PE" sz="3600" dirty="0" err="1" smtClean="0">
                <a:solidFill>
                  <a:srgbClr val="009300"/>
                </a:solidFill>
                <a:latin typeface="Arial - 23"/>
              </a:rPr>
              <a:t>Britain</a:t>
            </a:r>
            <a:r>
              <a:rPr lang="es-PE" sz="3600" dirty="0" smtClean="0">
                <a:solidFill>
                  <a:srgbClr val="009300"/>
                </a:solidFill>
                <a:latin typeface="Arial - 23"/>
              </a:rPr>
              <a:t> </a:t>
            </a:r>
            <a:r>
              <a:rPr lang="es-PE" sz="3600" dirty="0" err="1" smtClean="0">
                <a:solidFill>
                  <a:srgbClr val="009300"/>
                </a:solidFill>
                <a:latin typeface="Arial - 23"/>
              </a:rPr>
              <a:t>would</a:t>
            </a:r>
            <a:r>
              <a:rPr lang="es-PE" sz="3600" dirty="0" smtClean="0">
                <a:solidFill>
                  <a:srgbClr val="009300"/>
                </a:solidFill>
                <a:latin typeface="Arial - 23"/>
              </a:rPr>
              <a:t> </a:t>
            </a:r>
            <a:r>
              <a:rPr lang="es-PE" sz="3600" dirty="0" err="1" smtClean="0">
                <a:solidFill>
                  <a:srgbClr val="009300"/>
                </a:solidFill>
                <a:latin typeface="Arial - 23"/>
              </a:rPr>
              <a:t>remain</a:t>
            </a:r>
            <a:r>
              <a:rPr lang="es-PE" sz="3600" dirty="0" smtClean="0">
                <a:solidFill>
                  <a:srgbClr val="009300"/>
                </a:solidFill>
                <a:latin typeface="Arial - 23"/>
              </a:rPr>
              <a:t> </a:t>
            </a:r>
            <a:r>
              <a:rPr lang="es-PE" sz="3600" b="1" dirty="0" smtClean="0">
                <a:solidFill>
                  <a:srgbClr val="009300"/>
                </a:solidFill>
                <a:latin typeface="Arial - 23"/>
              </a:rPr>
              <a:t>neutral</a:t>
            </a:r>
            <a:endParaRPr lang="es-PE" sz="3600" b="1" dirty="0">
              <a:solidFill>
                <a:srgbClr val="009300"/>
              </a:solidFill>
              <a:latin typeface="Arial - 23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NBK(7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4107"/>
            <a:ext cx="9906000" cy="509768"/>
          </a:xfrm>
          <a:prstGeom prst="rect">
            <a:avLst/>
          </a:prstGeom>
          <a:noFill/>
        </p:spPr>
        <p:txBody>
          <a:bodyPr vert="horz" lIns="78117" tIns="39059" rIns="78117" bIns="39059" rtlCol="0">
            <a:spAutoFit/>
          </a:bodyPr>
          <a:lstStyle/>
          <a:p>
            <a:pPr algn="ctr"/>
            <a:r>
              <a:rPr lang="es-PE" sz="2800" b="1" dirty="0" err="1" smtClean="0">
                <a:solidFill>
                  <a:srgbClr val="800080"/>
                </a:solidFill>
                <a:latin typeface="Arial - 36"/>
              </a:rPr>
              <a:t>What</a:t>
            </a:r>
            <a:r>
              <a:rPr lang="es-PE" sz="2800" b="1" dirty="0" smtClean="0">
                <a:solidFill>
                  <a:srgbClr val="800080"/>
                </a:solidFill>
                <a:latin typeface="Arial - 36"/>
              </a:rPr>
              <a:t> </a:t>
            </a:r>
            <a:r>
              <a:rPr lang="es-PE" sz="2800" b="1" dirty="0" err="1" smtClean="0">
                <a:solidFill>
                  <a:srgbClr val="800080"/>
                </a:solidFill>
                <a:latin typeface="Arial - 36"/>
              </a:rPr>
              <a:t>happened</a:t>
            </a:r>
            <a:r>
              <a:rPr lang="es-PE" sz="2800" b="1" dirty="0" smtClean="0">
                <a:solidFill>
                  <a:srgbClr val="800080"/>
                </a:solidFill>
                <a:latin typeface="Arial - 36"/>
              </a:rPr>
              <a:t> </a:t>
            </a:r>
            <a:r>
              <a:rPr lang="es-PE" sz="2800" b="1" dirty="0" err="1" smtClean="0">
                <a:solidFill>
                  <a:srgbClr val="800080"/>
                </a:solidFill>
                <a:latin typeface="Arial - 36"/>
              </a:rPr>
              <a:t>though</a:t>
            </a:r>
            <a:r>
              <a:rPr lang="es-PE" sz="2800" b="1" dirty="0" smtClean="0">
                <a:solidFill>
                  <a:srgbClr val="800080"/>
                </a:solidFill>
                <a:latin typeface="Arial - 36"/>
              </a:rPr>
              <a:t> </a:t>
            </a:r>
            <a:r>
              <a:rPr lang="es-PE" sz="2800" b="1" dirty="0" err="1" smtClean="0">
                <a:solidFill>
                  <a:srgbClr val="800080"/>
                </a:solidFill>
                <a:latin typeface="Arial - 36"/>
              </a:rPr>
              <a:t>was</a:t>
            </a:r>
            <a:r>
              <a:rPr lang="es-PE" sz="2800" b="1" dirty="0" smtClean="0">
                <a:solidFill>
                  <a:srgbClr val="800080"/>
                </a:solidFill>
                <a:latin typeface="Arial - 36"/>
              </a:rPr>
              <a:t>:</a:t>
            </a:r>
            <a:endParaRPr lang="es-PE" sz="2800" b="1" dirty="0">
              <a:solidFill>
                <a:srgbClr val="800080"/>
              </a:solidFill>
              <a:latin typeface="Arial - 36"/>
            </a:endParaRPr>
          </a:p>
        </p:txBody>
      </p:sp>
      <p:pic>
        <p:nvPicPr>
          <p:cNvPr id="3" name="Picture 2" descr="tmpNBK(8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488" y="404664"/>
            <a:ext cx="8048625" cy="36361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643890" y="736429"/>
            <a:ext cx="9039225" cy="5003306"/>
          </a:xfrm>
          <a:prstGeom prst="rect">
            <a:avLst/>
          </a:prstGeom>
          <a:noFill/>
        </p:spPr>
        <p:txBody>
          <a:bodyPr vert="horz" wrap="square" lIns="78117" tIns="39059" rIns="78117" bIns="39059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9300"/>
                </a:solidFill>
                <a:latin typeface="Arial - 21"/>
              </a:rPr>
              <a:t>The advance was held up by the Belgians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9300"/>
                </a:solidFill>
                <a:latin typeface="Arial - 21"/>
              </a:rPr>
              <a:t>The Russians mobilized in just 10 days, not six  weeks, so that more troops had to be diverted  from the attack on France to defend the eastern  border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9300"/>
                </a:solidFill>
                <a:latin typeface="Arial - 21"/>
              </a:rPr>
              <a:t>Britain entered the war on France's side due to  an agreement with Belgium to defend her against  German attack.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9300"/>
                </a:solidFill>
                <a:latin typeface="Arial - 21"/>
              </a:rPr>
              <a:t>The British Expeditionary Force reached France  and Belgium far quicker than expected</a:t>
            </a:r>
            <a:endParaRPr lang="es-PE" sz="3200" dirty="0">
              <a:solidFill>
                <a:srgbClr val="009300"/>
              </a:solidFill>
              <a:latin typeface="Arial - 21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67308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5889104" y="1844824"/>
            <a:ext cx="4655820" cy="1063766"/>
          </a:xfrm>
          <a:prstGeom prst="rect">
            <a:avLst/>
          </a:prstGeom>
          <a:noFill/>
        </p:spPr>
        <p:txBody>
          <a:bodyPr vert="horz" lIns="78117" tIns="39059" rIns="78117" bIns="39059" rtlCol="0">
            <a:spAutoFit/>
          </a:bodyPr>
          <a:lstStyle/>
          <a:p>
            <a:r>
              <a:rPr lang="es-PE" sz="3200" b="1" dirty="0" smtClean="0">
                <a:solidFill>
                  <a:srgbClr val="000000"/>
                </a:solidFill>
                <a:latin typeface="Times New Roman - 19"/>
              </a:rPr>
              <a:t>Alfred Graf von </a:t>
            </a:r>
            <a:r>
              <a:rPr lang="es-PE" sz="3200" b="1" dirty="0" err="1" smtClean="0">
                <a:solidFill>
                  <a:srgbClr val="000000"/>
                </a:solidFill>
                <a:latin typeface="Times New Roman - 19"/>
              </a:rPr>
              <a:t>Schlieffen</a:t>
            </a:r>
            <a:r>
              <a:rPr lang="es-PE" sz="3200" b="1" dirty="0" smtClean="0">
                <a:solidFill>
                  <a:srgbClr val="000000"/>
                </a:solidFill>
                <a:latin typeface="Times New Roman - 19"/>
              </a:rPr>
              <a:t> </a:t>
            </a:r>
            <a:endParaRPr lang="es-PE" sz="3200" b="1" dirty="0">
              <a:solidFill>
                <a:srgbClr val="000000"/>
              </a:solidFill>
              <a:latin typeface="Times New Roman - 1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78</Words>
  <Application>Microsoft Office PowerPoint</Application>
  <PresentationFormat>A4 Paper (210x297 mm)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Arial - 48</vt:lpstr>
      <vt:lpstr>Arial - 22</vt:lpstr>
      <vt:lpstr>Wingdings</vt:lpstr>
      <vt:lpstr>Arial - 23</vt:lpstr>
      <vt:lpstr>Arial - 36</vt:lpstr>
      <vt:lpstr>Arial - 21</vt:lpstr>
      <vt:lpstr>Times New Roman - 19</vt:lpstr>
      <vt:lpstr>Arial - 27</vt:lpstr>
      <vt:lpstr>Arial - 25</vt:lpstr>
      <vt:lpstr>Arial - 30</vt:lpstr>
      <vt:lpstr>Arial - 47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Rocio Coz</dc:creator>
  <cp:lastModifiedBy>Rocio Coz</cp:lastModifiedBy>
  <cp:revision>12</cp:revision>
  <dcterms:created xsi:type="dcterms:W3CDTF">2012-12-09T12:11:15Z</dcterms:created>
  <dcterms:modified xsi:type="dcterms:W3CDTF">2012-12-09T23:58:58Z</dcterms:modified>
</cp:coreProperties>
</file>