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22EA5"/>
    <a:srgbClr val="66FF33"/>
    <a:srgbClr val="0000FF"/>
    <a:srgbClr val="0066FF"/>
    <a:srgbClr val="FF00FF"/>
    <a:srgbClr val="FBDA5F"/>
    <a:srgbClr val="FFFF66"/>
    <a:srgbClr val="C0C0C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77" autoAdjust="0"/>
  </p:normalViewPr>
  <p:slideViewPr>
    <p:cSldViewPr>
      <p:cViewPr>
        <p:scale>
          <a:sx n="64" d="100"/>
          <a:sy n="64" d="100"/>
        </p:scale>
        <p:origin x="-1336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93AB4-B6AD-4F46-A78A-379ABD69B50E}" type="datetimeFigureOut">
              <a:rPr lang="es-PE" smtClean="0"/>
              <a:pPr/>
              <a:t>01/11/2012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404E2-2435-419C-A4D5-78522CF7C9FD}" type="slidenum">
              <a:rPr lang="es-PE" smtClean="0"/>
              <a:pPr/>
              <a:t>‹#›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BC24-790B-4C41-B3BF-F8621BB31F6E}" type="datetimeFigureOut">
              <a:rPr lang="es-PE" smtClean="0"/>
              <a:pPr/>
              <a:t>01/11/2012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A8BE-E340-47DE-ACC1-33DAF312FE39}" type="slidenum">
              <a:rPr lang="es-PE" smtClean="0"/>
              <a:pPr/>
              <a:t>‹#›</a:t>
            </a:fld>
            <a:endParaRPr lang="es-PE" dirty="0"/>
          </a:p>
        </p:txBody>
      </p:sp>
    </p:spTree>
    <p:extLst>
      <p:ext uri="{BB962C8B-B14F-4D97-AF65-F5344CB8AC3E}">
        <p14:creationId xmlns="" xmlns:p14="http://schemas.microsoft.com/office/powerpoint/2010/main" val="162453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BC24-790B-4C41-B3BF-F8621BB31F6E}" type="datetimeFigureOut">
              <a:rPr lang="es-PE" smtClean="0"/>
              <a:pPr/>
              <a:t>01/11/2012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A8BE-E340-47DE-ACC1-33DAF312FE39}" type="slidenum">
              <a:rPr lang="es-PE" smtClean="0"/>
              <a:pPr/>
              <a:t>‹#›</a:t>
            </a:fld>
            <a:endParaRPr lang="es-PE" dirty="0"/>
          </a:p>
        </p:txBody>
      </p:sp>
    </p:spTree>
    <p:extLst>
      <p:ext uri="{BB962C8B-B14F-4D97-AF65-F5344CB8AC3E}">
        <p14:creationId xmlns="" xmlns:p14="http://schemas.microsoft.com/office/powerpoint/2010/main" val="62462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BC24-790B-4C41-B3BF-F8621BB31F6E}" type="datetimeFigureOut">
              <a:rPr lang="es-PE" smtClean="0"/>
              <a:pPr/>
              <a:t>01/11/2012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A8BE-E340-47DE-ACC1-33DAF312FE39}" type="slidenum">
              <a:rPr lang="es-PE" smtClean="0"/>
              <a:pPr/>
              <a:t>‹#›</a:t>
            </a:fld>
            <a:endParaRPr lang="es-PE" dirty="0"/>
          </a:p>
        </p:txBody>
      </p:sp>
    </p:spTree>
    <p:extLst>
      <p:ext uri="{BB962C8B-B14F-4D97-AF65-F5344CB8AC3E}">
        <p14:creationId xmlns="" xmlns:p14="http://schemas.microsoft.com/office/powerpoint/2010/main" val="82056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BC24-790B-4C41-B3BF-F8621BB31F6E}" type="datetimeFigureOut">
              <a:rPr lang="es-PE" smtClean="0"/>
              <a:pPr/>
              <a:t>01/11/2012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A8BE-E340-47DE-ACC1-33DAF312FE39}" type="slidenum">
              <a:rPr lang="es-PE" smtClean="0"/>
              <a:pPr/>
              <a:t>‹#›</a:t>
            </a:fld>
            <a:endParaRPr lang="es-PE" dirty="0"/>
          </a:p>
        </p:txBody>
      </p:sp>
    </p:spTree>
    <p:extLst>
      <p:ext uri="{BB962C8B-B14F-4D97-AF65-F5344CB8AC3E}">
        <p14:creationId xmlns="" xmlns:p14="http://schemas.microsoft.com/office/powerpoint/2010/main" val="207661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BC24-790B-4C41-B3BF-F8621BB31F6E}" type="datetimeFigureOut">
              <a:rPr lang="es-PE" smtClean="0"/>
              <a:pPr/>
              <a:t>01/11/2012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A8BE-E340-47DE-ACC1-33DAF312FE39}" type="slidenum">
              <a:rPr lang="es-PE" smtClean="0"/>
              <a:pPr/>
              <a:t>‹#›</a:t>
            </a:fld>
            <a:endParaRPr lang="es-PE" dirty="0"/>
          </a:p>
        </p:txBody>
      </p:sp>
    </p:spTree>
    <p:extLst>
      <p:ext uri="{BB962C8B-B14F-4D97-AF65-F5344CB8AC3E}">
        <p14:creationId xmlns="" xmlns:p14="http://schemas.microsoft.com/office/powerpoint/2010/main" val="63285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BC24-790B-4C41-B3BF-F8621BB31F6E}" type="datetimeFigureOut">
              <a:rPr lang="es-PE" smtClean="0"/>
              <a:pPr/>
              <a:t>01/11/2012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A8BE-E340-47DE-ACC1-33DAF312FE39}" type="slidenum">
              <a:rPr lang="es-PE" smtClean="0"/>
              <a:pPr/>
              <a:t>‹#›</a:t>
            </a:fld>
            <a:endParaRPr lang="es-PE" dirty="0"/>
          </a:p>
        </p:txBody>
      </p:sp>
    </p:spTree>
    <p:extLst>
      <p:ext uri="{BB962C8B-B14F-4D97-AF65-F5344CB8AC3E}">
        <p14:creationId xmlns="" xmlns:p14="http://schemas.microsoft.com/office/powerpoint/2010/main" val="4218694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BC24-790B-4C41-B3BF-F8621BB31F6E}" type="datetimeFigureOut">
              <a:rPr lang="es-PE" smtClean="0"/>
              <a:pPr/>
              <a:t>01/11/2012</a:t>
            </a:fld>
            <a:endParaRPr lang="es-PE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A8BE-E340-47DE-ACC1-33DAF312FE39}" type="slidenum">
              <a:rPr lang="es-PE" smtClean="0"/>
              <a:pPr/>
              <a:t>‹#›</a:t>
            </a:fld>
            <a:endParaRPr lang="es-PE" dirty="0"/>
          </a:p>
        </p:txBody>
      </p:sp>
    </p:spTree>
    <p:extLst>
      <p:ext uri="{BB962C8B-B14F-4D97-AF65-F5344CB8AC3E}">
        <p14:creationId xmlns="" xmlns:p14="http://schemas.microsoft.com/office/powerpoint/2010/main" val="249674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BC24-790B-4C41-B3BF-F8621BB31F6E}" type="datetimeFigureOut">
              <a:rPr lang="es-PE" smtClean="0"/>
              <a:pPr/>
              <a:t>01/11/2012</a:t>
            </a:fld>
            <a:endParaRPr lang="es-PE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A8BE-E340-47DE-ACC1-33DAF312FE39}" type="slidenum">
              <a:rPr lang="es-PE" smtClean="0"/>
              <a:pPr/>
              <a:t>‹#›</a:t>
            </a:fld>
            <a:endParaRPr lang="es-PE" dirty="0"/>
          </a:p>
        </p:txBody>
      </p:sp>
    </p:spTree>
    <p:extLst>
      <p:ext uri="{BB962C8B-B14F-4D97-AF65-F5344CB8AC3E}">
        <p14:creationId xmlns="" xmlns:p14="http://schemas.microsoft.com/office/powerpoint/2010/main" val="308149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BC24-790B-4C41-B3BF-F8621BB31F6E}" type="datetimeFigureOut">
              <a:rPr lang="es-PE" smtClean="0"/>
              <a:pPr/>
              <a:t>01/11/2012</a:t>
            </a:fld>
            <a:endParaRPr lang="es-PE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A8BE-E340-47DE-ACC1-33DAF312FE39}" type="slidenum">
              <a:rPr lang="es-PE" smtClean="0"/>
              <a:pPr/>
              <a:t>‹#›</a:t>
            </a:fld>
            <a:endParaRPr lang="es-PE" dirty="0"/>
          </a:p>
        </p:txBody>
      </p:sp>
    </p:spTree>
    <p:extLst>
      <p:ext uri="{BB962C8B-B14F-4D97-AF65-F5344CB8AC3E}">
        <p14:creationId xmlns="" xmlns:p14="http://schemas.microsoft.com/office/powerpoint/2010/main" val="45121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BC24-790B-4C41-B3BF-F8621BB31F6E}" type="datetimeFigureOut">
              <a:rPr lang="es-PE" smtClean="0"/>
              <a:pPr/>
              <a:t>01/11/2012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A8BE-E340-47DE-ACC1-33DAF312FE39}" type="slidenum">
              <a:rPr lang="es-PE" smtClean="0"/>
              <a:pPr/>
              <a:t>‹#›</a:t>
            </a:fld>
            <a:endParaRPr lang="es-PE" dirty="0"/>
          </a:p>
        </p:txBody>
      </p:sp>
    </p:spTree>
    <p:extLst>
      <p:ext uri="{BB962C8B-B14F-4D97-AF65-F5344CB8AC3E}">
        <p14:creationId xmlns="" xmlns:p14="http://schemas.microsoft.com/office/powerpoint/2010/main" val="348126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BC24-790B-4C41-B3BF-F8621BB31F6E}" type="datetimeFigureOut">
              <a:rPr lang="es-PE" smtClean="0"/>
              <a:pPr/>
              <a:t>01/11/2012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A8BE-E340-47DE-ACC1-33DAF312FE39}" type="slidenum">
              <a:rPr lang="es-PE" smtClean="0"/>
              <a:pPr/>
              <a:t>‹#›</a:t>
            </a:fld>
            <a:endParaRPr lang="es-PE" dirty="0"/>
          </a:p>
        </p:txBody>
      </p:sp>
    </p:spTree>
    <p:extLst>
      <p:ext uri="{BB962C8B-B14F-4D97-AF65-F5344CB8AC3E}">
        <p14:creationId xmlns="" xmlns:p14="http://schemas.microsoft.com/office/powerpoint/2010/main" val="283278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7BC24-790B-4C41-B3BF-F8621BB31F6E}" type="datetimeFigureOut">
              <a:rPr lang="es-PE" smtClean="0"/>
              <a:pPr/>
              <a:t>01/11/2012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FA8BE-E340-47DE-ACC1-33DAF312FE39}" type="slidenum">
              <a:rPr lang="es-PE" smtClean="0"/>
              <a:pPr/>
              <a:t>‹#›</a:t>
            </a:fld>
            <a:endParaRPr lang="es-PE" dirty="0"/>
          </a:p>
        </p:txBody>
      </p:sp>
    </p:spTree>
    <p:extLst>
      <p:ext uri="{BB962C8B-B14F-4D97-AF65-F5344CB8AC3E}">
        <p14:creationId xmlns="" xmlns:p14="http://schemas.microsoft.com/office/powerpoint/2010/main" val="233931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odlands-junior.kent.sch.uk/homework/victorians/industrialrevolution.html" TargetMode="External"/><Relationship Id="rId3" Type="http://schemas.openxmlformats.org/officeDocument/2006/relationships/hyperlink" Target="http://history-world.org/Industrial%20Intro.htm" TargetMode="External"/><Relationship Id="rId7" Type="http://schemas.openxmlformats.org/officeDocument/2006/relationships/hyperlink" Target="http://industrialrevolution.sea.ca/causes.html" TargetMode="External"/><Relationship Id="rId2" Type="http://schemas.openxmlformats.org/officeDocument/2006/relationships/hyperlink" Target="http://www.saburchill.com/history/chapters/IR/039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hehumanjourney.net/index.php?option=com_content&amp;task=view&amp;id=56&amp;Itemid=110" TargetMode="External"/><Relationship Id="rId5" Type="http://schemas.openxmlformats.org/officeDocument/2006/relationships/hyperlink" Target="http://www.history.com/topics/industrial-revolution" TargetMode="External"/><Relationship Id="rId4" Type="http://schemas.openxmlformats.org/officeDocument/2006/relationships/hyperlink" Target="http://www.clemson.edu/caah/history/FacultyPages/PamMack/lec122/britir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231740" y="249991"/>
            <a:ext cx="644471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6000" b="1" i="1" dirty="0" err="1" smtClean="0">
                <a:latin typeface="Century Gothic" pitchFamily="34" charset="0"/>
              </a:rPr>
              <a:t>The</a:t>
            </a:r>
            <a:r>
              <a:rPr lang="es-PE" sz="6000" b="1" i="1" dirty="0" smtClean="0">
                <a:latin typeface="Century Gothic" pitchFamily="34" charset="0"/>
              </a:rPr>
              <a:t> Industrial </a:t>
            </a:r>
          </a:p>
          <a:p>
            <a:r>
              <a:rPr lang="es-PE" sz="6000" b="1" i="1" dirty="0">
                <a:latin typeface="Century Gothic" pitchFamily="34" charset="0"/>
              </a:rPr>
              <a:t> </a:t>
            </a:r>
            <a:r>
              <a:rPr lang="es-PE" sz="6000" b="1" i="1" dirty="0" smtClean="0">
                <a:latin typeface="Century Gothic" pitchFamily="34" charset="0"/>
              </a:rPr>
              <a:t> Revolution</a:t>
            </a:r>
            <a:endParaRPr lang="es-PE" sz="6000" b="1" i="1" dirty="0"/>
          </a:p>
          <a:p>
            <a:endParaRPr lang="es-PE" dirty="0" smtClean="0"/>
          </a:p>
          <a:p>
            <a:endParaRPr lang="es-PE" dirty="0" smtClean="0"/>
          </a:p>
          <a:p>
            <a:endParaRPr lang="es-PE" dirty="0" smtClean="0"/>
          </a:p>
          <a:p>
            <a:endParaRPr lang="es-PE" dirty="0" smtClean="0"/>
          </a:p>
          <a:p>
            <a:endParaRPr lang="es-PE" dirty="0" smtClean="0"/>
          </a:p>
          <a:p>
            <a:endParaRPr lang="es-PE" dirty="0"/>
          </a:p>
        </p:txBody>
      </p:sp>
      <p:sp>
        <p:nvSpPr>
          <p:cNvPr id="3" name="2 CuadroTexto"/>
          <p:cNvSpPr txBox="1"/>
          <p:nvPr/>
        </p:nvSpPr>
        <p:spPr>
          <a:xfrm>
            <a:off x="5076056" y="3501008"/>
            <a:ext cx="345638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400" dirty="0" err="1">
                <a:solidFill>
                  <a:srgbClr val="7030A0"/>
                </a:solidFill>
                <a:latin typeface="Comic Sans MS" pitchFamily="66" charset="0"/>
              </a:rPr>
              <a:t>The</a:t>
            </a:r>
            <a:r>
              <a:rPr lang="es-PE" sz="2400" dirty="0">
                <a:solidFill>
                  <a:srgbClr val="7030A0"/>
                </a:solidFill>
                <a:latin typeface="Comic Sans MS" pitchFamily="66" charset="0"/>
              </a:rPr>
              <a:t> industrial </a:t>
            </a:r>
            <a:r>
              <a:rPr lang="es-PE" sz="2400" dirty="0" err="1">
                <a:solidFill>
                  <a:srgbClr val="7030A0"/>
                </a:solidFill>
                <a:latin typeface="Comic Sans MS" pitchFamily="66" charset="0"/>
              </a:rPr>
              <a:t>revolution</a:t>
            </a:r>
            <a:r>
              <a:rPr lang="es-PE" sz="2400" dirty="0">
                <a:solidFill>
                  <a:srgbClr val="7030A0"/>
                </a:solidFill>
                <a:latin typeface="Comic Sans MS" pitchFamily="66" charset="0"/>
              </a:rPr>
              <a:t> was a </a:t>
            </a:r>
            <a:r>
              <a:rPr lang="es-PE" sz="2400" dirty="0" err="1">
                <a:solidFill>
                  <a:srgbClr val="7030A0"/>
                </a:solidFill>
                <a:latin typeface="Comic Sans MS" pitchFamily="66" charset="0"/>
              </a:rPr>
              <a:t>period</a:t>
            </a:r>
            <a:r>
              <a:rPr lang="es-PE" sz="2400" dirty="0">
                <a:solidFill>
                  <a:srgbClr val="7030A0"/>
                </a:solidFill>
                <a:latin typeface="Comic Sans MS" pitchFamily="66" charset="0"/>
              </a:rPr>
              <a:t> of time </a:t>
            </a:r>
            <a:r>
              <a:rPr lang="es-PE" sz="2400" dirty="0" err="1">
                <a:solidFill>
                  <a:srgbClr val="7030A0"/>
                </a:solidFill>
                <a:latin typeface="Comic Sans MS" pitchFamily="66" charset="0"/>
              </a:rPr>
              <a:t>when</a:t>
            </a:r>
            <a:r>
              <a:rPr lang="es-PE" sz="24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s-PE" sz="2400" dirty="0" err="1">
                <a:solidFill>
                  <a:srgbClr val="7030A0"/>
                </a:solidFill>
                <a:latin typeface="Comic Sans MS" pitchFamily="66" charset="0"/>
              </a:rPr>
              <a:t>people</a:t>
            </a:r>
            <a:r>
              <a:rPr lang="es-PE" sz="2400" dirty="0">
                <a:solidFill>
                  <a:srgbClr val="7030A0"/>
                </a:solidFill>
                <a:latin typeface="Comic Sans MS" pitchFamily="66" charset="0"/>
              </a:rPr>
              <a:t> stop </a:t>
            </a:r>
            <a:r>
              <a:rPr lang="es-PE" sz="2400" dirty="0" err="1">
                <a:solidFill>
                  <a:srgbClr val="7030A0"/>
                </a:solidFill>
                <a:latin typeface="Comic Sans MS" pitchFamily="66" charset="0"/>
              </a:rPr>
              <a:t>working</a:t>
            </a:r>
            <a:r>
              <a:rPr lang="es-PE" sz="2400" dirty="0">
                <a:solidFill>
                  <a:srgbClr val="7030A0"/>
                </a:solidFill>
                <a:latin typeface="Comic Sans MS" pitchFamily="66" charset="0"/>
              </a:rPr>
              <a:t> in </a:t>
            </a:r>
            <a:r>
              <a:rPr lang="es-PE" sz="2400" dirty="0" err="1">
                <a:solidFill>
                  <a:srgbClr val="7030A0"/>
                </a:solidFill>
                <a:latin typeface="Comic Sans MS" pitchFamily="66" charset="0"/>
              </a:rPr>
              <a:t>the</a:t>
            </a:r>
            <a:r>
              <a:rPr lang="es-PE" sz="24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s-PE" sz="2400" dirty="0" err="1">
                <a:solidFill>
                  <a:srgbClr val="7030A0"/>
                </a:solidFill>
                <a:latin typeface="Comic Sans MS" pitchFamily="66" charset="0"/>
              </a:rPr>
              <a:t>domestic</a:t>
            </a:r>
            <a:r>
              <a:rPr lang="es-PE" sz="24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s-PE" sz="2400" dirty="0" err="1">
                <a:solidFill>
                  <a:srgbClr val="7030A0"/>
                </a:solidFill>
                <a:latin typeface="Comic Sans MS" pitchFamily="66" charset="0"/>
              </a:rPr>
              <a:t>system</a:t>
            </a:r>
            <a:r>
              <a:rPr lang="es-PE" sz="2400" dirty="0">
                <a:solidFill>
                  <a:srgbClr val="7030A0"/>
                </a:solidFill>
                <a:latin typeface="Comic Sans MS" pitchFamily="66" charset="0"/>
              </a:rPr>
              <a:t> and </a:t>
            </a:r>
            <a:r>
              <a:rPr lang="es-PE" sz="2400" dirty="0" err="1">
                <a:solidFill>
                  <a:srgbClr val="7030A0"/>
                </a:solidFill>
                <a:latin typeface="Comic Sans MS" pitchFamily="66" charset="0"/>
              </a:rPr>
              <a:t>start</a:t>
            </a:r>
            <a:r>
              <a:rPr lang="es-PE" sz="24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s-PE" sz="2400" dirty="0" err="1">
                <a:solidFill>
                  <a:srgbClr val="7030A0"/>
                </a:solidFill>
                <a:latin typeface="Comic Sans MS" pitchFamily="66" charset="0"/>
              </a:rPr>
              <a:t>working</a:t>
            </a:r>
            <a:r>
              <a:rPr lang="es-PE" sz="24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s-PE" sz="2400" dirty="0" err="1">
                <a:solidFill>
                  <a:srgbClr val="7030A0"/>
                </a:solidFill>
                <a:latin typeface="Comic Sans MS" pitchFamily="66" charset="0"/>
              </a:rPr>
              <a:t>with</a:t>
            </a:r>
            <a:r>
              <a:rPr lang="es-PE" sz="24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s-PE" sz="2400" dirty="0" err="1">
                <a:solidFill>
                  <a:srgbClr val="7030A0"/>
                </a:solidFill>
                <a:latin typeface="Comic Sans MS" pitchFamily="66" charset="0"/>
              </a:rPr>
              <a:t>the</a:t>
            </a:r>
            <a:r>
              <a:rPr lang="es-PE" sz="2400" dirty="0">
                <a:solidFill>
                  <a:srgbClr val="7030A0"/>
                </a:solidFill>
                <a:latin typeface="Comic Sans MS" pitchFamily="66" charset="0"/>
              </a:rPr>
              <a:t> Factory </a:t>
            </a:r>
            <a:r>
              <a:rPr lang="es-PE" sz="2400" dirty="0" err="1">
                <a:solidFill>
                  <a:srgbClr val="7030A0"/>
                </a:solidFill>
                <a:latin typeface="Comic Sans MS" pitchFamily="66" charset="0"/>
              </a:rPr>
              <a:t>System</a:t>
            </a:r>
            <a:r>
              <a:rPr lang="es-PE" sz="2400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  <a:endParaRPr lang="es-PE" sz="2400" dirty="0">
              <a:solidFill>
                <a:srgbClr val="7030A0"/>
              </a:solidFill>
              <a:latin typeface="Comic Sans MS" pitchFamily="66" charset="0"/>
            </a:endParaRPr>
          </a:p>
          <a:p>
            <a:endParaRPr lang="es-PE" dirty="0"/>
          </a:p>
        </p:txBody>
      </p:sp>
      <p:sp>
        <p:nvSpPr>
          <p:cNvPr id="6" name="5 CuadroTexto"/>
          <p:cNvSpPr txBox="1"/>
          <p:nvPr/>
        </p:nvSpPr>
        <p:spPr>
          <a:xfrm>
            <a:off x="611560" y="2307439"/>
            <a:ext cx="813690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100" dirty="0" err="1" smtClean="0">
                <a:solidFill>
                  <a:srgbClr val="7030A0"/>
                </a:solidFill>
                <a:latin typeface="Comic Sans MS" pitchFamily="66" charset="0"/>
              </a:rPr>
              <a:t>The</a:t>
            </a:r>
            <a:r>
              <a:rPr lang="es-PE" sz="2100" dirty="0" smtClean="0">
                <a:solidFill>
                  <a:srgbClr val="7030A0"/>
                </a:solidFill>
                <a:latin typeface="Comic Sans MS" pitchFamily="66" charset="0"/>
              </a:rPr>
              <a:t> Industrial Revolution spreads </a:t>
            </a:r>
            <a:r>
              <a:rPr lang="es-PE" sz="2100" dirty="0" err="1" smtClean="0">
                <a:solidFill>
                  <a:srgbClr val="7030A0"/>
                </a:solidFill>
                <a:latin typeface="Comic Sans MS" pitchFamily="66" charset="0"/>
              </a:rPr>
              <a:t>through</a:t>
            </a:r>
            <a:r>
              <a:rPr lang="es-PE" sz="21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s-PE" sz="2100" dirty="0" err="1">
                <a:solidFill>
                  <a:srgbClr val="7030A0"/>
                </a:solidFill>
                <a:latin typeface="Comic Sans MS" pitchFamily="66" charset="0"/>
              </a:rPr>
              <a:t>Britain</a:t>
            </a:r>
            <a:r>
              <a:rPr lang="es-PE" sz="2100" dirty="0">
                <a:solidFill>
                  <a:srgbClr val="7030A0"/>
                </a:solidFill>
                <a:latin typeface="Comic Sans MS" pitchFamily="66" charset="0"/>
              </a:rPr>
              <a:t> in </a:t>
            </a:r>
            <a:r>
              <a:rPr lang="es-PE" sz="2100" dirty="0" err="1">
                <a:solidFill>
                  <a:srgbClr val="7030A0"/>
                </a:solidFill>
                <a:latin typeface="Comic Sans MS" pitchFamily="66" charset="0"/>
              </a:rPr>
              <a:t>the</a:t>
            </a:r>
            <a:r>
              <a:rPr lang="es-PE" sz="2100" dirty="0">
                <a:solidFill>
                  <a:srgbClr val="7030A0"/>
                </a:solidFill>
                <a:latin typeface="Comic Sans MS" pitchFamily="66" charset="0"/>
              </a:rPr>
              <a:t> 1800’s.</a:t>
            </a:r>
          </a:p>
          <a:p>
            <a:pPr algn="just"/>
            <a:r>
              <a:rPr lang="es-PE" sz="2100" dirty="0" err="1" smtClean="0">
                <a:solidFill>
                  <a:srgbClr val="7030A0"/>
                </a:solidFill>
                <a:latin typeface="Comic Sans MS" pitchFamily="66" charset="0"/>
              </a:rPr>
              <a:t>This</a:t>
            </a:r>
            <a:r>
              <a:rPr lang="es-PE" sz="21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s-PE" sz="2100" dirty="0" err="1" smtClean="0">
                <a:solidFill>
                  <a:srgbClr val="7030A0"/>
                </a:solidFill>
                <a:latin typeface="Comic Sans MS" pitchFamily="66" charset="0"/>
              </a:rPr>
              <a:t>revolution</a:t>
            </a:r>
            <a:r>
              <a:rPr lang="es-PE" sz="21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s-PE" sz="2100" dirty="0" err="1" smtClean="0">
                <a:solidFill>
                  <a:srgbClr val="7030A0"/>
                </a:solidFill>
                <a:latin typeface="Comic Sans MS" pitchFamily="66" charset="0"/>
              </a:rPr>
              <a:t>happened</a:t>
            </a:r>
            <a:r>
              <a:rPr lang="es-PE" sz="2100" dirty="0" smtClean="0">
                <a:solidFill>
                  <a:srgbClr val="7030A0"/>
                </a:solidFill>
                <a:latin typeface="Comic Sans MS" pitchFamily="66" charset="0"/>
              </a:rPr>
              <a:t> in </a:t>
            </a:r>
            <a:r>
              <a:rPr lang="es-PE" sz="2100" dirty="0" err="1" smtClean="0">
                <a:solidFill>
                  <a:srgbClr val="7030A0"/>
                </a:solidFill>
                <a:latin typeface="Comic Sans MS" pitchFamily="66" charset="0"/>
              </a:rPr>
              <a:t>the</a:t>
            </a:r>
            <a:r>
              <a:rPr lang="es-PE" sz="2100" dirty="0" smtClean="0">
                <a:solidFill>
                  <a:srgbClr val="7030A0"/>
                </a:solidFill>
                <a:latin typeface="Comic Sans MS" pitchFamily="66" charset="0"/>
              </a:rPr>
              <a:t> 18th </a:t>
            </a:r>
            <a:r>
              <a:rPr lang="es-PE" sz="2100" dirty="0" err="1" smtClean="0">
                <a:solidFill>
                  <a:srgbClr val="7030A0"/>
                </a:solidFill>
                <a:latin typeface="Comic Sans MS" pitchFamily="66" charset="0"/>
              </a:rPr>
              <a:t>century</a:t>
            </a:r>
            <a:r>
              <a:rPr lang="es-PE" sz="21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s-PE" sz="2100" dirty="0">
                <a:solidFill>
                  <a:srgbClr val="7030A0"/>
                </a:solidFill>
                <a:latin typeface="Comic Sans MS" pitchFamily="66" charset="0"/>
              </a:rPr>
              <a:t>and </a:t>
            </a:r>
            <a:r>
              <a:rPr lang="es-PE" sz="2100" dirty="0" smtClean="0">
                <a:solidFill>
                  <a:srgbClr val="7030A0"/>
                </a:solidFill>
                <a:latin typeface="Comic Sans MS" pitchFamily="66" charset="0"/>
              </a:rPr>
              <a:t>19th </a:t>
            </a:r>
            <a:r>
              <a:rPr lang="es-PE" sz="2100" dirty="0" err="1" smtClean="0">
                <a:solidFill>
                  <a:srgbClr val="7030A0"/>
                </a:solidFill>
                <a:latin typeface="Comic Sans MS" pitchFamily="66" charset="0"/>
              </a:rPr>
              <a:t>centuries</a:t>
            </a:r>
            <a:r>
              <a:rPr lang="es-PE" sz="2100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  <a:endParaRPr lang="es-PE" sz="2100" dirty="0">
              <a:solidFill>
                <a:srgbClr val="7030A0"/>
              </a:solidFill>
              <a:latin typeface="Comic Sans MS" pitchFamily="66" charset="0"/>
            </a:endParaRPr>
          </a:p>
          <a:p>
            <a:endParaRPr lang="es-PE" b="1" dirty="0"/>
          </a:p>
        </p:txBody>
      </p:sp>
      <p:sp>
        <p:nvSpPr>
          <p:cNvPr id="19" name="18 Flecha derecha"/>
          <p:cNvSpPr/>
          <p:nvPr/>
        </p:nvSpPr>
        <p:spPr>
          <a:xfrm>
            <a:off x="3923928" y="4725144"/>
            <a:ext cx="1152128" cy="720080"/>
          </a:xfrm>
          <a:prstGeom prst="rightArrow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20" name="19 Explosión 1"/>
          <p:cNvSpPr/>
          <p:nvPr/>
        </p:nvSpPr>
        <p:spPr>
          <a:xfrm rot="21198345">
            <a:off x="626954" y="3068573"/>
            <a:ext cx="3872866" cy="2961479"/>
          </a:xfrm>
          <a:prstGeom prst="irregularSeal1">
            <a:avLst/>
          </a:prstGeom>
          <a:solidFill>
            <a:srgbClr val="FFFF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s-PE" sz="2400" b="1" dirty="0" smtClean="0">
                <a:solidFill>
                  <a:srgbClr val="FF0000"/>
                </a:solidFill>
                <a:latin typeface="Comic Sans MS" pitchFamily="66" charset="0"/>
              </a:rPr>
              <a:t>BUT</a:t>
            </a:r>
            <a:r>
              <a:rPr lang="es-PE" sz="2400" b="1" dirty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es-PE" sz="2400" b="1" dirty="0" smtClean="0">
                <a:solidFill>
                  <a:srgbClr val="FF0000"/>
                </a:solidFill>
                <a:latin typeface="Comic Sans MS" pitchFamily="66" charset="0"/>
              </a:rPr>
              <a:t> WHAT </a:t>
            </a:r>
            <a:r>
              <a:rPr lang="es-PE" sz="2400" b="1" dirty="0">
                <a:solidFill>
                  <a:srgbClr val="FF0000"/>
                </a:solidFill>
                <a:latin typeface="Comic Sans MS" pitchFamily="66" charset="0"/>
              </a:rPr>
              <a:t>WAS IT</a:t>
            </a:r>
            <a:r>
              <a:rPr lang="es-PE" sz="2400" b="1" dirty="0" smtClean="0">
                <a:solidFill>
                  <a:srgbClr val="FF0000"/>
                </a:solidFill>
                <a:latin typeface="Comic Sans MS" pitchFamily="66" charset="0"/>
              </a:rPr>
              <a:t>..???</a:t>
            </a:r>
            <a:endParaRPr lang="es-PE" sz="2400" b="1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endParaRPr lang="es-PE" dirty="0"/>
          </a:p>
        </p:txBody>
      </p:sp>
      <p:sp>
        <p:nvSpPr>
          <p:cNvPr id="28" name="27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323528" y="6237312"/>
            <a:ext cx="504056" cy="360040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="" xmlns:p14="http://schemas.microsoft.com/office/powerpoint/2010/main" val="348269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6" grpId="0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6600" b="1" i="1" dirty="0" smtClean="0">
                <a:latin typeface="Century Gothic" pitchFamily="34" charset="0"/>
              </a:rPr>
              <a:t>Causes</a:t>
            </a:r>
            <a:endParaRPr lang="es-PE" sz="6600" b="1" i="1" dirty="0">
              <a:latin typeface="Century Gothic" pitchFamily="34" charset="0"/>
            </a:endParaRPr>
          </a:p>
        </p:txBody>
      </p:sp>
      <p:grpSp>
        <p:nvGrpSpPr>
          <p:cNvPr id="18" name="17 Grupo"/>
          <p:cNvGrpSpPr/>
          <p:nvPr/>
        </p:nvGrpSpPr>
        <p:grpSpPr>
          <a:xfrm>
            <a:off x="1" y="5689484"/>
            <a:ext cx="9143999" cy="1168516"/>
            <a:chOff x="1" y="5689484"/>
            <a:chExt cx="9143999" cy="1168516"/>
          </a:xfrm>
        </p:grpSpPr>
        <p:pic>
          <p:nvPicPr>
            <p:cNvPr id="3076" name="Picture 4" descr="http://industryandchange.files.wordpress.com/2009/01/industrial-revolution-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" y="5689484"/>
              <a:ext cx="1907703" cy="116851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</p:pic>
        <p:pic>
          <p:nvPicPr>
            <p:cNvPr id="14" name="Picture 4" descr="http://industryandchange.files.wordpress.com/2009/01/industrial-revolution-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64088" y="5689484"/>
              <a:ext cx="1907703" cy="116851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</p:pic>
        <p:pic>
          <p:nvPicPr>
            <p:cNvPr id="15" name="Picture 4" descr="http://industryandchange.files.wordpress.com/2009/01/industrial-revolution-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63888" y="5689484"/>
              <a:ext cx="1907703" cy="116851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</p:pic>
        <p:pic>
          <p:nvPicPr>
            <p:cNvPr id="16" name="Picture 4" descr="http://industryandchange.files.wordpress.com/2009/01/industrial-revolution-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63688" y="5689484"/>
              <a:ext cx="1907703" cy="116851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</p:pic>
        <p:pic>
          <p:nvPicPr>
            <p:cNvPr id="17" name="Picture 4" descr="http://industryandchange.files.wordpress.com/2009/01/industrial-revolution-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36297" y="5689484"/>
              <a:ext cx="1907703" cy="116851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</p:pic>
      </p:grpSp>
      <p:sp>
        <p:nvSpPr>
          <p:cNvPr id="19" name="18 Botón de acción: Inicio">
            <a:hlinkClick r:id="" action="ppaction://hlinkshowjump?jump=firstslide" highlightClick="1"/>
          </p:cNvPr>
          <p:cNvSpPr/>
          <p:nvPr/>
        </p:nvSpPr>
        <p:spPr>
          <a:xfrm>
            <a:off x="395536" y="4941168"/>
            <a:ext cx="720080" cy="576064"/>
          </a:xfrm>
          <a:prstGeom prst="actionButtonHo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0" name="19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1763688" y="5085184"/>
            <a:ext cx="504056" cy="360040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1" name="20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1187624" y="5085184"/>
            <a:ext cx="504056" cy="36004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3" name="22 CuadroTexto"/>
          <p:cNvSpPr txBox="1"/>
          <p:nvPr/>
        </p:nvSpPr>
        <p:spPr>
          <a:xfrm>
            <a:off x="395536" y="1700808"/>
            <a:ext cx="2664296" cy="1569660"/>
          </a:xfrm>
          <a:prstGeom prst="rect">
            <a:avLst/>
          </a:prstGeom>
          <a:noFill/>
          <a:ln w="38100">
            <a:noFill/>
            <a:prstDash val="dashDot"/>
          </a:ln>
        </p:spPr>
        <p:txBody>
          <a:bodyPr wrap="square" rtlCol="0">
            <a:spAutoFit/>
          </a:bodyPr>
          <a:lstStyle/>
          <a:p>
            <a:pPr algn="just"/>
            <a:r>
              <a:rPr lang="es-PE" sz="2400" b="1" dirty="0" smtClean="0">
                <a:solidFill>
                  <a:srgbClr val="FFC000"/>
                </a:solidFill>
                <a:latin typeface="Comic Sans MS" pitchFamily="66" charset="0"/>
              </a:rPr>
              <a:t>British </a:t>
            </a:r>
            <a:r>
              <a:rPr lang="es-PE" sz="2400" b="1" dirty="0" err="1" smtClean="0">
                <a:solidFill>
                  <a:srgbClr val="FFC000"/>
                </a:solidFill>
                <a:latin typeface="Comic Sans MS" pitchFamily="66" charset="0"/>
              </a:rPr>
              <a:t>Farming</a:t>
            </a:r>
            <a:r>
              <a:rPr lang="es-PE" sz="2400" b="1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s-PE" sz="2400" b="1" dirty="0" err="1" smtClean="0">
                <a:solidFill>
                  <a:srgbClr val="FFC000"/>
                </a:solidFill>
                <a:latin typeface="Comic Sans MS" pitchFamily="66" charset="0"/>
              </a:rPr>
              <a:t>i</a:t>
            </a:r>
            <a:r>
              <a:rPr lang="es-PE" sz="2400" b="1" dirty="0" err="1" smtClean="0">
                <a:solidFill>
                  <a:srgbClr val="FFC000"/>
                </a:solidFill>
                <a:latin typeface="Comic Sans MS" pitchFamily="66" charset="0"/>
              </a:rPr>
              <a:t>mproved</a:t>
            </a:r>
            <a:r>
              <a:rPr lang="es-PE" sz="2400" b="1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rgbClr val="FFC000"/>
                </a:solidFill>
                <a:latin typeface="Comic Sans MS" pitchFamily="66" charset="0"/>
              </a:rPr>
              <a:t>enough</a:t>
            </a:r>
            <a:r>
              <a:rPr lang="es-PE" sz="2400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rgbClr val="FFC000"/>
                </a:solidFill>
                <a:latin typeface="Comic Sans MS" pitchFamily="66" charset="0"/>
              </a:rPr>
              <a:t>to</a:t>
            </a:r>
            <a:r>
              <a:rPr lang="es-PE" sz="2400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rgbClr val="FFC000"/>
                </a:solidFill>
                <a:latin typeface="Comic Sans MS" pitchFamily="66" charset="0"/>
              </a:rPr>
              <a:t>feed</a:t>
            </a:r>
            <a:r>
              <a:rPr lang="es-PE" sz="2400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rgbClr val="FFC000"/>
                </a:solidFill>
                <a:latin typeface="Comic Sans MS" pitchFamily="66" charset="0"/>
              </a:rPr>
              <a:t>all</a:t>
            </a:r>
            <a:r>
              <a:rPr lang="es-PE" sz="2400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rgbClr val="FFC000"/>
                </a:solidFill>
                <a:latin typeface="Comic Sans MS" pitchFamily="66" charset="0"/>
              </a:rPr>
              <a:t>factory</a:t>
            </a:r>
            <a:r>
              <a:rPr lang="es-PE" sz="2400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rgbClr val="FFC000"/>
                </a:solidFill>
                <a:latin typeface="Comic Sans MS" pitchFamily="66" charset="0"/>
              </a:rPr>
              <a:t>workers</a:t>
            </a:r>
            <a:endParaRPr lang="es-PE" sz="24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3851920" y="1772816"/>
            <a:ext cx="20882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400" b="1" dirty="0" err="1" smtClean="0">
                <a:solidFill>
                  <a:srgbClr val="FF00FF"/>
                </a:solidFill>
                <a:latin typeface="Comic Sans MS" pitchFamily="66" charset="0"/>
              </a:rPr>
              <a:t>The</a:t>
            </a:r>
            <a:r>
              <a:rPr lang="es-PE" sz="2400" b="1" dirty="0" smtClean="0">
                <a:solidFill>
                  <a:srgbClr val="FF00FF"/>
                </a:solidFill>
                <a:latin typeface="Comic Sans MS" pitchFamily="66" charset="0"/>
              </a:rPr>
              <a:t> </a:t>
            </a:r>
            <a:r>
              <a:rPr lang="es-PE" sz="2400" b="1" dirty="0" err="1" smtClean="0">
                <a:solidFill>
                  <a:srgbClr val="FF00FF"/>
                </a:solidFill>
                <a:latin typeface="Comic Sans MS" pitchFamily="66" charset="0"/>
              </a:rPr>
              <a:t>Population</a:t>
            </a:r>
            <a:r>
              <a:rPr lang="es-PE" sz="2400" b="1" dirty="0" smtClean="0">
                <a:solidFill>
                  <a:srgbClr val="FF00FF"/>
                </a:solidFill>
                <a:latin typeface="Comic Sans MS" pitchFamily="66" charset="0"/>
              </a:rPr>
              <a:t> </a:t>
            </a:r>
            <a:r>
              <a:rPr lang="es-PE" sz="2400" b="1" dirty="0" err="1" smtClean="0">
                <a:solidFill>
                  <a:srgbClr val="FF00FF"/>
                </a:solidFill>
                <a:latin typeface="Comic Sans MS" pitchFamily="66" charset="0"/>
              </a:rPr>
              <a:t>i</a:t>
            </a:r>
            <a:r>
              <a:rPr lang="es-PE" sz="2400" b="1" dirty="0" err="1" smtClean="0">
                <a:solidFill>
                  <a:srgbClr val="FF00FF"/>
                </a:solidFill>
                <a:latin typeface="Comic Sans MS" pitchFamily="66" charset="0"/>
              </a:rPr>
              <a:t>ncreased</a:t>
            </a:r>
            <a:r>
              <a:rPr lang="es-PE" sz="2400" b="1" dirty="0" smtClean="0">
                <a:solidFill>
                  <a:srgbClr val="FF00FF"/>
                </a:solidFill>
                <a:latin typeface="Comic Sans MS" pitchFamily="66" charset="0"/>
              </a:rPr>
              <a:t>, </a:t>
            </a:r>
            <a:r>
              <a:rPr lang="es-PE" sz="2400" dirty="0" err="1" smtClean="0">
                <a:solidFill>
                  <a:srgbClr val="FF00FF"/>
                </a:solidFill>
                <a:latin typeface="Comic Sans MS" pitchFamily="66" charset="0"/>
              </a:rPr>
              <a:t>big</a:t>
            </a:r>
            <a:r>
              <a:rPr lang="es-PE" sz="2400" dirty="0" smtClean="0">
                <a:solidFill>
                  <a:srgbClr val="FF00FF"/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rgbClr val="FF00FF"/>
                </a:solidFill>
                <a:latin typeface="Comic Sans MS" pitchFamily="66" charset="0"/>
              </a:rPr>
              <a:t>demand</a:t>
            </a:r>
            <a:r>
              <a:rPr lang="es-PE" sz="2400" dirty="0" smtClean="0">
                <a:solidFill>
                  <a:srgbClr val="FF00FF"/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rgbClr val="FF00FF"/>
                </a:solidFill>
                <a:latin typeface="Comic Sans MS" pitchFamily="66" charset="0"/>
              </a:rPr>
              <a:t>for</a:t>
            </a:r>
            <a:r>
              <a:rPr lang="es-PE" sz="2400" dirty="0" smtClean="0">
                <a:solidFill>
                  <a:srgbClr val="FF00FF"/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rgbClr val="FF00FF"/>
                </a:solidFill>
                <a:latin typeface="Comic Sans MS" pitchFamily="66" charset="0"/>
              </a:rPr>
              <a:t>food</a:t>
            </a:r>
            <a:r>
              <a:rPr lang="es-PE" sz="2400" dirty="0" smtClean="0">
                <a:solidFill>
                  <a:srgbClr val="FF00FF"/>
                </a:solidFill>
                <a:latin typeface="Comic Sans MS" pitchFamily="66" charset="0"/>
              </a:rPr>
              <a:t> and </a:t>
            </a:r>
            <a:r>
              <a:rPr lang="es-PE" sz="2400" dirty="0" err="1" smtClean="0">
                <a:solidFill>
                  <a:srgbClr val="FF00FF"/>
                </a:solidFill>
                <a:latin typeface="Comic Sans MS" pitchFamily="66" charset="0"/>
              </a:rPr>
              <a:t>goods</a:t>
            </a:r>
            <a:endParaRPr lang="es-PE" sz="2400" dirty="0">
              <a:solidFill>
                <a:srgbClr val="FF00FF"/>
              </a:solidFill>
              <a:latin typeface="Comic Sans MS" pitchFamily="66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499992" y="4437112"/>
            <a:ext cx="3635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400" b="1" dirty="0" err="1" smtClean="0">
                <a:solidFill>
                  <a:srgbClr val="FFC000"/>
                </a:solidFill>
                <a:latin typeface="Comic Sans MS" pitchFamily="66" charset="0"/>
              </a:rPr>
              <a:t>People</a:t>
            </a:r>
            <a:r>
              <a:rPr lang="es-PE" sz="2400" b="1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s-PE" sz="2400" b="1" dirty="0" err="1" smtClean="0">
                <a:solidFill>
                  <a:srgbClr val="FFC000"/>
                </a:solidFill>
                <a:latin typeface="Comic Sans MS" pitchFamily="66" charset="0"/>
              </a:rPr>
              <a:t>invested</a:t>
            </a:r>
            <a:r>
              <a:rPr lang="es-PE" sz="2400" b="1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s-PE" sz="2400" b="1" dirty="0" err="1" smtClean="0">
                <a:solidFill>
                  <a:srgbClr val="FFC000"/>
                </a:solidFill>
                <a:latin typeface="Comic Sans MS" pitchFamily="66" charset="0"/>
              </a:rPr>
              <a:t>money</a:t>
            </a:r>
            <a:r>
              <a:rPr lang="es-PE" sz="2400" b="1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rgbClr val="FFC000"/>
                </a:solidFill>
                <a:latin typeface="Comic Sans MS" pitchFamily="66" charset="0"/>
              </a:rPr>
              <a:t>to</a:t>
            </a:r>
            <a:r>
              <a:rPr lang="es-PE" sz="2400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rgbClr val="FFC000"/>
                </a:solidFill>
                <a:latin typeface="Comic Sans MS" pitchFamily="66" charset="0"/>
              </a:rPr>
              <a:t>start</a:t>
            </a:r>
            <a:r>
              <a:rPr lang="es-PE" sz="2400" dirty="0" smtClean="0">
                <a:solidFill>
                  <a:srgbClr val="FFC000"/>
                </a:solidFill>
                <a:latin typeface="Comic Sans MS" pitchFamily="66" charset="0"/>
              </a:rPr>
              <a:t> new </a:t>
            </a:r>
            <a:r>
              <a:rPr lang="es-PE" sz="2400" dirty="0" err="1" smtClean="0">
                <a:solidFill>
                  <a:srgbClr val="FFC000"/>
                </a:solidFill>
                <a:latin typeface="Comic Sans MS" pitchFamily="66" charset="0"/>
              </a:rPr>
              <a:t>factories</a:t>
            </a:r>
            <a:endParaRPr lang="es-PE" sz="24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251520" y="3645024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4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More Banks,</a:t>
            </a:r>
            <a:r>
              <a:rPr lang="es-PE" sz="24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people</a:t>
            </a:r>
            <a:r>
              <a:rPr lang="es-PE" sz="24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borrowed</a:t>
            </a:r>
            <a:r>
              <a:rPr lang="es-PE" sz="24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PE" sz="24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more </a:t>
            </a:r>
            <a:r>
              <a:rPr lang="es-PE" sz="2400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money</a:t>
            </a:r>
            <a:r>
              <a:rPr lang="es-PE" sz="24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.</a:t>
            </a:r>
            <a:endParaRPr lang="es-PE" sz="2400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6876256" y="1916832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E" dirty="0"/>
          </a:p>
        </p:txBody>
      </p:sp>
      <p:sp>
        <p:nvSpPr>
          <p:cNvPr id="28" name="27 CuadroTexto"/>
          <p:cNvSpPr txBox="1"/>
          <p:nvPr/>
        </p:nvSpPr>
        <p:spPr>
          <a:xfrm>
            <a:off x="6660232" y="1772816"/>
            <a:ext cx="2376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400" b="1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Transport</a:t>
            </a:r>
            <a:r>
              <a:rPr lang="es-PE" sz="24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PE" sz="2400" b="1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Infrastructure</a:t>
            </a:r>
            <a:r>
              <a:rPr lang="es-PE" sz="24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was</a:t>
            </a:r>
            <a:r>
              <a:rPr lang="es-PE" sz="24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build</a:t>
            </a:r>
            <a:r>
              <a:rPr lang="es-PE" sz="24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to</a:t>
            </a:r>
            <a:r>
              <a:rPr lang="es-PE" sz="24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acces</a:t>
            </a:r>
            <a:r>
              <a:rPr lang="es-PE" sz="24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the</a:t>
            </a:r>
            <a:r>
              <a:rPr lang="es-PE" sz="24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markets</a:t>
            </a:r>
            <a:endParaRPr lang="es-PE" sz="2400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395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2" grpId="0"/>
      <p:bldP spid="25" grpId="0"/>
      <p:bldP spid="26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" y="5689484"/>
            <a:ext cx="9143999" cy="1168516"/>
            <a:chOff x="1" y="5689484"/>
            <a:chExt cx="9143999" cy="1168516"/>
          </a:xfrm>
        </p:grpSpPr>
        <p:pic>
          <p:nvPicPr>
            <p:cNvPr id="5" name="Picture 4" descr="http://industryandchange.files.wordpress.com/2009/01/industrial-revolution-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" y="5689484"/>
              <a:ext cx="1907703" cy="116851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</p:pic>
        <p:pic>
          <p:nvPicPr>
            <p:cNvPr id="6" name="Picture 4" descr="http://industryandchange.files.wordpress.com/2009/01/industrial-revolution-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64088" y="5689484"/>
              <a:ext cx="1907703" cy="116851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</p:pic>
        <p:pic>
          <p:nvPicPr>
            <p:cNvPr id="7" name="Picture 4" descr="http://industryandchange.files.wordpress.com/2009/01/industrial-revolution-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63888" y="5689484"/>
              <a:ext cx="1907703" cy="116851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</p:pic>
        <p:pic>
          <p:nvPicPr>
            <p:cNvPr id="8" name="Picture 4" descr="http://industryandchange.files.wordpress.com/2009/01/industrial-revolution-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63688" y="5689484"/>
              <a:ext cx="1907703" cy="116851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</p:pic>
        <p:pic>
          <p:nvPicPr>
            <p:cNvPr id="9" name="Picture 4" descr="http://industryandchange.files.wordpress.com/2009/01/industrial-revolution-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36297" y="5689484"/>
              <a:ext cx="1907703" cy="116851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</p:pic>
      </p:grpSp>
      <p:sp>
        <p:nvSpPr>
          <p:cNvPr id="10" name="9 Botón de acción: Inicio">
            <a:hlinkClick r:id="" action="ppaction://hlinkshowjump?jump=firstslide" highlightClick="1"/>
          </p:cNvPr>
          <p:cNvSpPr/>
          <p:nvPr/>
        </p:nvSpPr>
        <p:spPr>
          <a:xfrm>
            <a:off x="395536" y="5013176"/>
            <a:ext cx="720080" cy="576064"/>
          </a:xfrm>
          <a:prstGeom prst="actionButtonHo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10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1763688" y="5157192"/>
            <a:ext cx="504056" cy="360040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11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1187624" y="5157192"/>
            <a:ext cx="504056" cy="36004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12 CuadroTexto"/>
          <p:cNvSpPr txBox="1"/>
          <p:nvPr/>
        </p:nvSpPr>
        <p:spPr>
          <a:xfrm>
            <a:off x="1331640" y="4509120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400" dirty="0" err="1" smtClean="0">
                <a:solidFill>
                  <a:srgbClr val="FFC000"/>
                </a:solidFill>
                <a:latin typeface="Comic Sans MS" pitchFamily="66" charset="0"/>
              </a:rPr>
              <a:t>The</a:t>
            </a:r>
            <a:r>
              <a:rPr lang="es-PE" sz="2400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s-PE" sz="2400" b="1" dirty="0" smtClean="0">
                <a:solidFill>
                  <a:srgbClr val="FFC000"/>
                </a:solidFill>
                <a:latin typeface="Comic Sans MS" pitchFamily="66" charset="0"/>
              </a:rPr>
              <a:t>“Laissez-Faire”</a:t>
            </a:r>
            <a:endParaRPr lang="es-PE" sz="24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23528" y="1700808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400" b="1" dirty="0" smtClean="0">
                <a:solidFill>
                  <a:srgbClr val="FF00FF"/>
                </a:solidFill>
                <a:latin typeface="Comic Sans MS" pitchFamily="66" charset="0"/>
              </a:rPr>
              <a:t>New machines </a:t>
            </a:r>
            <a:r>
              <a:rPr lang="es-PE" sz="2400" b="1" dirty="0" err="1" smtClean="0">
                <a:solidFill>
                  <a:srgbClr val="FF00FF"/>
                </a:solidFill>
                <a:latin typeface="Comic Sans MS" pitchFamily="66" charset="0"/>
              </a:rPr>
              <a:t>invented</a:t>
            </a:r>
            <a:r>
              <a:rPr lang="es-PE" sz="2400" b="1" dirty="0" smtClean="0">
                <a:solidFill>
                  <a:srgbClr val="FF00FF"/>
                </a:solidFill>
                <a:latin typeface="Comic Sans MS" pitchFamily="66" charset="0"/>
              </a:rPr>
              <a:t>, </a:t>
            </a:r>
            <a:r>
              <a:rPr lang="es-PE" sz="2400" dirty="0" err="1" smtClean="0">
                <a:solidFill>
                  <a:srgbClr val="FF00FF"/>
                </a:solidFill>
                <a:latin typeface="Comic Sans MS" pitchFamily="66" charset="0"/>
              </a:rPr>
              <a:t>people</a:t>
            </a:r>
            <a:r>
              <a:rPr lang="es-PE" sz="2400" dirty="0" smtClean="0">
                <a:solidFill>
                  <a:srgbClr val="FF00FF"/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rgbClr val="FF00FF"/>
                </a:solidFill>
                <a:latin typeface="Comic Sans MS" pitchFamily="66" charset="0"/>
              </a:rPr>
              <a:t>interested</a:t>
            </a:r>
            <a:r>
              <a:rPr lang="es-PE" sz="2400" dirty="0" smtClean="0">
                <a:solidFill>
                  <a:srgbClr val="FF00FF"/>
                </a:solidFill>
                <a:latin typeface="Comic Sans MS" pitchFamily="66" charset="0"/>
              </a:rPr>
              <a:t> in </a:t>
            </a:r>
            <a:r>
              <a:rPr lang="es-PE" sz="2400" dirty="0" err="1" smtClean="0">
                <a:solidFill>
                  <a:srgbClr val="FF00FF"/>
                </a:solidFill>
                <a:latin typeface="Comic Sans MS" pitchFamily="66" charset="0"/>
              </a:rPr>
              <a:t>science</a:t>
            </a:r>
            <a:r>
              <a:rPr lang="es-PE" sz="2400" dirty="0" smtClean="0">
                <a:solidFill>
                  <a:srgbClr val="FF00FF"/>
                </a:solidFill>
                <a:latin typeface="Comic Sans MS" pitchFamily="66" charset="0"/>
              </a:rPr>
              <a:t> and </a:t>
            </a:r>
            <a:r>
              <a:rPr lang="es-PE" sz="2400" dirty="0" err="1" smtClean="0">
                <a:solidFill>
                  <a:srgbClr val="FF00FF"/>
                </a:solidFill>
                <a:latin typeface="Comic Sans MS" pitchFamily="66" charset="0"/>
              </a:rPr>
              <a:t>technolgy</a:t>
            </a:r>
            <a:endParaRPr lang="es-PE" sz="2400" dirty="0">
              <a:solidFill>
                <a:srgbClr val="FF00FF"/>
              </a:solidFill>
              <a:latin typeface="Comic Sans MS" pitchFamily="66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508104" y="1772816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400" b="1" dirty="0" err="1" smtClean="0">
                <a:solidFill>
                  <a:srgbClr val="FFC000"/>
                </a:solidFill>
                <a:latin typeface="Comic Sans MS" pitchFamily="66" charset="0"/>
              </a:rPr>
              <a:t>Large</a:t>
            </a:r>
            <a:r>
              <a:rPr lang="es-PE" sz="2400" b="1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s-PE" sz="2400" b="1" dirty="0" err="1" smtClean="0">
                <a:solidFill>
                  <a:srgbClr val="FFC000"/>
                </a:solidFill>
                <a:latin typeface="Comic Sans MS" pitchFamily="66" charset="0"/>
              </a:rPr>
              <a:t>amount</a:t>
            </a:r>
            <a:r>
              <a:rPr lang="es-PE" sz="2400" b="1" dirty="0" smtClean="0">
                <a:solidFill>
                  <a:srgbClr val="FFC000"/>
                </a:solidFill>
                <a:latin typeface="Comic Sans MS" pitchFamily="66" charset="0"/>
              </a:rPr>
              <a:t> of </a:t>
            </a:r>
            <a:r>
              <a:rPr lang="es-PE" sz="2400" b="1" dirty="0" err="1" smtClean="0">
                <a:solidFill>
                  <a:srgbClr val="FFC000"/>
                </a:solidFill>
                <a:latin typeface="Comic Sans MS" pitchFamily="66" charset="0"/>
              </a:rPr>
              <a:t>coal</a:t>
            </a:r>
            <a:r>
              <a:rPr lang="es-PE" sz="2400" b="1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rgbClr val="FFC000"/>
                </a:solidFill>
                <a:latin typeface="Comic Sans MS" pitchFamily="66" charset="0"/>
              </a:rPr>
              <a:t>to</a:t>
            </a:r>
            <a:r>
              <a:rPr lang="es-PE" sz="2400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rgbClr val="FFC000"/>
                </a:solidFill>
                <a:latin typeface="Comic Sans MS" pitchFamily="66" charset="0"/>
              </a:rPr>
              <a:t>power</a:t>
            </a:r>
            <a:r>
              <a:rPr lang="es-PE" sz="2400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rgbClr val="FFC000"/>
                </a:solidFill>
                <a:latin typeface="Comic Sans MS" pitchFamily="66" charset="0"/>
              </a:rPr>
              <a:t>the</a:t>
            </a:r>
            <a:r>
              <a:rPr lang="es-PE" sz="2400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rgbClr val="FFC000"/>
                </a:solidFill>
                <a:latin typeface="Comic Sans MS" pitchFamily="66" charset="0"/>
              </a:rPr>
              <a:t>steam</a:t>
            </a:r>
            <a:endParaRPr lang="es-PE" sz="24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23528" y="3068960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400" b="1" dirty="0" err="1" smtClean="0">
                <a:solidFill>
                  <a:srgbClr val="66FF33"/>
                </a:solidFill>
                <a:latin typeface="Comic Sans MS" pitchFamily="66" charset="0"/>
              </a:rPr>
              <a:t>Britain</a:t>
            </a:r>
            <a:r>
              <a:rPr lang="es-PE" sz="2400" b="1" dirty="0" smtClean="0">
                <a:solidFill>
                  <a:srgbClr val="66FF33"/>
                </a:solidFill>
                <a:latin typeface="Comic Sans MS" pitchFamily="66" charset="0"/>
              </a:rPr>
              <a:t> </a:t>
            </a:r>
            <a:r>
              <a:rPr lang="es-PE" sz="2400" b="1" dirty="0" err="1" smtClean="0">
                <a:solidFill>
                  <a:srgbClr val="66FF33"/>
                </a:solidFill>
                <a:latin typeface="Comic Sans MS" pitchFamily="66" charset="0"/>
              </a:rPr>
              <a:t>Colonies</a:t>
            </a:r>
            <a:r>
              <a:rPr lang="es-PE" sz="2400" b="1" dirty="0" smtClean="0">
                <a:solidFill>
                  <a:srgbClr val="66FF33"/>
                </a:solidFill>
                <a:latin typeface="Comic Sans MS" pitchFamily="66" charset="0"/>
              </a:rPr>
              <a:t> </a:t>
            </a:r>
            <a:r>
              <a:rPr lang="es-PE" sz="2400" b="1" dirty="0" err="1" smtClean="0">
                <a:solidFill>
                  <a:srgbClr val="66FF33"/>
                </a:solidFill>
                <a:latin typeface="Comic Sans MS" pitchFamily="66" charset="0"/>
              </a:rPr>
              <a:t>provided</a:t>
            </a:r>
            <a:r>
              <a:rPr lang="es-PE" sz="2400" b="1" dirty="0" smtClean="0">
                <a:solidFill>
                  <a:srgbClr val="66FF33"/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rgbClr val="66FF33"/>
                </a:solidFill>
                <a:latin typeface="Comic Sans MS" pitchFamily="66" charset="0"/>
              </a:rPr>
              <a:t>raw</a:t>
            </a:r>
            <a:r>
              <a:rPr lang="es-PE" sz="2400" dirty="0" smtClean="0">
                <a:solidFill>
                  <a:srgbClr val="66FF33"/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rgbClr val="66FF33"/>
                </a:solidFill>
                <a:latin typeface="Comic Sans MS" pitchFamily="66" charset="0"/>
              </a:rPr>
              <a:t>materials</a:t>
            </a:r>
            <a:r>
              <a:rPr lang="es-PE" sz="2400" dirty="0" smtClean="0">
                <a:solidFill>
                  <a:srgbClr val="66FF33"/>
                </a:solidFill>
                <a:latin typeface="Comic Sans MS" pitchFamily="66" charset="0"/>
              </a:rPr>
              <a:t> and </a:t>
            </a:r>
            <a:r>
              <a:rPr lang="es-PE" sz="2400" dirty="0" err="1" smtClean="0">
                <a:solidFill>
                  <a:srgbClr val="66FF33"/>
                </a:solidFill>
                <a:latin typeface="Comic Sans MS" pitchFamily="66" charset="0"/>
              </a:rPr>
              <a:t>markets</a:t>
            </a:r>
            <a:r>
              <a:rPr lang="es-PE" sz="2400" dirty="0" smtClean="0">
                <a:solidFill>
                  <a:srgbClr val="66FF33"/>
                </a:solidFill>
                <a:latin typeface="Comic Sans MS" pitchFamily="66" charset="0"/>
              </a:rPr>
              <a:t> </a:t>
            </a:r>
            <a:r>
              <a:rPr lang="es-PE" sz="2400" dirty="0" err="1" smtClean="0">
                <a:solidFill>
                  <a:srgbClr val="66FF33"/>
                </a:solidFill>
                <a:latin typeface="Comic Sans MS" pitchFamily="66" charset="0"/>
              </a:rPr>
              <a:t>for</a:t>
            </a:r>
            <a:r>
              <a:rPr lang="es-PE" sz="2400" dirty="0" smtClean="0">
                <a:solidFill>
                  <a:srgbClr val="66FF33"/>
                </a:solidFill>
                <a:latin typeface="Comic Sans MS" pitchFamily="66" charset="0"/>
              </a:rPr>
              <a:t> British </a:t>
            </a:r>
            <a:r>
              <a:rPr lang="es-PE" sz="2400" dirty="0" err="1" smtClean="0">
                <a:solidFill>
                  <a:srgbClr val="66FF33"/>
                </a:solidFill>
                <a:latin typeface="Comic Sans MS" pitchFamily="66" charset="0"/>
              </a:rPr>
              <a:t>goods</a:t>
            </a:r>
            <a:endParaRPr lang="es-PE" sz="2400" dirty="0">
              <a:solidFill>
                <a:srgbClr val="66FF33"/>
              </a:solidFill>
              <a:latin typeface="Comic Sans MS" pitchFamily="66" charset="0"/>
            </a:endParaRPr>
          </a:p>
        </p:txBody>
      </p:sp>
      <p:sp>
        <p:nvSpPr>
          <p:cNvPr id="21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PE" sz="6600" b="1" i="1" dirty="0" smtClean="0">
                <a:latin typeface="Century Gothic" pitchFamily="34" charset="0"/>
              </a:rPr>
              <a:t>More Causes</a:t>
            </a:r>
            <a:endParaRPr lang="es-PE" sz="6600" b="1" i="1" dirty="0">
              <a:latin typeface="Century Gothic" pitchFamily="34" charset="0"/>
            </a:endParaRPr>
          </a:p>
        </p:txBody>
      </p:sp>
      <p:pic>
        <p:nvPicPr>
          <p:cNvPr id="1026" name="Picture 2" descr="Illustration showing working conditions in factori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078370"/>
            <a:ext cx="3586588" cy="231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8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1143000"/>
          </a:xfrm>
        </p:spPr>
        <p:txBody>
          <a:bodyPr>
            <a:normAutofit/>
          </a:bodyPr>
          <a:lstStyle/>
          <a:p>
            <a:r>
              <a:rPr lang="es-PE" sz="4800" b="1" i="1" dirty="0" err="1" smtClean="0">
                <a:latin typeface="Century Gothic" pitchFamily="34" charset="0"/>
              </a:rPr>
              <a:t>Working</a:t>
            </a:r>
            <a:r>
              <a:rPr lang="es-PE" sz="4800" b="1" i="1" dirty="0" smtClean="0">
                <a:latin typeface="Century Gothic" pitchFamily="34" charset="0"/>
              </a:rPr>
              <a:t> </a:t>
            </a:r>
            <a:r>
              <a:rPr lang="es-PE" sz="4800" b="1" i="1" dirty="0" err="1" smtClean="0">
                <a:latin typeface="Century Gothic" pitchFamily="34" charset="0"/>
              </a:rPr>
              <a:t>Conditions</a:t>
            </a:r>
            <a:endParaRPr lang="es-PE" sz="4800" b="1" i="1" dirty="0">
              <a:latin typeface="Century Gothic" pitchFamily="34" charset="0"/>
            </a:endParaRPr>
          </a:p>
        </p:txBody>
      </p:sp>
      <p:grpSp>
        <p:nvGrpSpPr>
          <p:cNvPr id="4" name="3 Grupo"/>
          <p:cNvGrpSpPr/>
          <p:nvPr/>
        </p:nvGrpSpPr>
        <p:grpSpPr>
          <a:xfrm>
            <a:off x="1" y="5689484"/>
            <a:ext cx="9143999" cy="1168516"/>
            <a:chOff x="1" y="5689484"/>
            <a:chExt cx="9143999" cy="1168516"/>
          </a:xfrm>
        </p:grpSpPr>
        <p:pic>
          <p:nvPicPr>
            <p:cNvPr id="5" name="Picture 4" descr="http://industryandchange.files.wordpress.com/2009/01/industrial-revolution-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" y="5689484"/>
              <a:ext cx="1907703" cy="116851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</p:pic>
        <p:pic>
          <p:nvPicPr>
            <p:cNvPr id="6" name="Picture 4" descr="http://industryandchange.files.wordpress.com/2009/01/industrial-revolution-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64088" y="5689484"/>
              <a:ext cx="1907703" cy="116851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</p:pic>
        <p:pic>
          <p:nvPicPr>
            <p:cNvPr id="7" name="Picture 4" descr="http://industryandchange.files.wordpress.com/2009/01/industrial-revolution-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63888" y="5689484"/>
              <a:ext cx="1907703" cy="116851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</p:pic>
        <p:pic>
          <p:nvPicPr>
            <p:cNvPr id="8" name="Picture 4" descr="http://industryandchange.files.wordpress.com/2009/01/industrial-revolution-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63688" y="5689484"/>
              <a:ext cx="1907703" cy="116851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</p:pic>
        <p:pic>
          <p:nvPicPr>
            <p:cNvPr id="9" name="Picture 4" descr="http://industryandchange.files.wordpress.com/2009/01/industrial-revolution-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36297" y="5689484"/>
              <a:ext cx="1907703" cy="116851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</p:pic>
      </p:grpSp>
      <p:sp>
        <p:nvSpPr>
          <p:cNvPr id="10" name="9 CuadroTexto"/>
          <p:cNvSpPr txBox="1"/>
          <p:nvPr/>
        </p:nvSpPr>
        <p:spPr>
          <a:xfrm>
            <a:off x="539552" y="1700808"/>
            <a:ext cx="489654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PE" sz="2000" dirty="0" smtClean="0">
                <a:latin typeface="Comic Sans MS" pitchFamily="66" charset="0"/>
              </a:rPr>
              <a:t> </a:t>
            </a:r>
            <a:r>
              <a:rPr lang="es-PE" sz="2000" dirty="0" err="1" smtClean="0">
                <a:latin typeface="Comic Sans MS" pitchFamily="66" charset="0"/>
              </a:rPr>
              <a:t>Women</a:t>
            </a:r>
            <a:r>
              <a:rPr lang="es-PE" sz="2000" dirty="0" smtClean="0">
                <a:latin typeface="Comic Sans MS" pitchFamily="66" charset="0"/>
              </a:rPr>
              <a:t> and </a:t>
            </a:r>
            <a:r>
              <a:rPr lang="es-PE" sz="2000" dirty="0" err="1" smtClean="0">
                <a:latin typeface="Comic Sans MS" pitchFamily="66" charset="0"/>
              </a:rPr>
              <a:t>young</a:t>
            </a:r>
            <a:r>
              <a:rPr lang="es-PE" sz="2000" dirty="0" smtClean="0">
                <a:latin typeface="Comic Sans MS" pitchFamily="66" charset="0"/>
              </a:rPr>
              <a:t> </a:t>
            </a:r>
            <a:r>
              <a:rPr lang="es-PE" sz="2000" dirty="0" err="1" smtClean="0">
                <a:latin typeface="Comic Sans MS" pitchFamily="66" charset="0"/>
              </a:rPr>
              <a:t>people</a:t>
            </a:r>
            <a:r>
              <a:rPr lang="es-PE" sz="2000" dirty="0" smtClean="0">
                <a:latin typeface="Comic Sans MS" pitchFamily="66" charset="0"/>
              </a:rPr>
              <a:t> </a:t>
            </a:r>
            <a:r>
              <a:rPr lang="es-PE" sz="2000" dirty="0" err="1" smtClean="0">
                <a:latin typeface="Comic Sans MS" pitchFamily="66" charset="0"/>
              </a:rPr>
              <a:t>were</a:t>
            </a:r>
            <a:r>
              <a:rPr lang="es-PE" sz="2000" dirty="0" smtClean="0">
                <a:latin typeface="Comic Sans MS" pitchFamily="66" charset="0"/>
              </a:rPr>
              <a:t> </a:t>
            </a:r>
            <a:r>
              <a:rPr lang="es-PE" sz="2000" dirty="0" err="1" smtClean="0">
                <a:latin typeface="Comic Sans MS" pitchFamily="66" charset="0"/>
              </a:rPr>
              <a:t>employed</a:t>
            </a:r>
            <a:r>
              <a:rPr lang="es-PE" sz="2000" dirty="0" smtClean="0">
                <a:latin typeface="Comic Sans MS" pitchFamily="66" charset="0"/>
              </a:rPr>
              <a:t> in </a:t>
            </a:r>
            <a:r>
              <a:rPr lang="es-PE" sz="2000" dirty="0" err="1" smtClean="0">
                <a:latin typeface="Comic Sans MS" pitchFamily="66" charset="0"/>
              </a:rPr>
              <a:t>very</a:t>
            </a:r>
            <a:r>
              <a:rPr lang="es-PE" sz="2000" dirty="0" smtClean="0">
                <a:latin typeface="Comic Sans MS" pitchFamily="66" charset="0"/>
              </a:rPr>
              <a:t> </a:t>
            </a:r>
            <a:r>
              <a:rPr lang="es-PE" sz="2000" dirty="0" err="1" smtClean="0">
                <a:latin typeface="Comic Sans MS" pitchFamily="66" charset="0"/>
              </a:rPr>
              <a:t>bad</a:t>
            </a:r>
            <a:r>
              <a:rPr lang="es-PE" sz="2000" dirty="0" smtClean="0">
                <a:latin typeface="Comic Sans MS" pitchFamily="66" charset="0"/>
              </a:rPr>
              <a:t> </a:t>
            </a:r>
            <a:r>
              <a:rPr lang="es-PE" sz="2000" dirty="0" err="1" smtClean="0">
                <a:latin typeface="Comic Sans MS" pitchFamily="66" charset="0"/>
              </a:rPr>
              <a:t>conditions</a:t>
            </a:r>
            <a:endParaRPr lang="es-PE" sz="2000" dirty="0" smtClean="0">
              <a:latin typeface="Comic Sans MS" pitchFamily="66" charset="0"/>
            </a:endParaRPr>
          </a:p>
          <a:p>
            <a:endParaRPr lang="es-PE" dirty="0" smtClean="0">
              <a:latin typeface="Comic Sans MS" pitchFamily="66" charset="0"/>
            </a:endParaRPr>
          </a:p>
          <a:p>
            <a:endParaRPr lang="es-PE" dirty="0" smtClean="0">
              <a:latin typeface="Comic Sans MS" pitchFamily="66" charset="0"/>
            </a:endParaRPr>
          </a:p>
          <a:p>
            <a:endParaRPr lang="es-PE" dirty="0"/>
          </a:p>
        </p:txBody>
      </p:sp>
      <p:sp>
        <p:nvSpPr>
          <p:cNvPr id="11" name="10 Botón de acción: Inicio">
            <a:hlinkClick r:id="" action="ppaction://hlinkshowjump?jump=firstslide" highlightClick="1"/>
          </p:cNvPr>
          <p:cNvSpPr/>
          <p:nvPr/>
        </p:nvSpPr>
        <p:spPr>
          <a:xfrm>
            <a:off x="395536" y="4941168"/>
            <a:ext cx="720080" cy="576064"/>
          </a:xfrm>
          <a:prstGeom prst="actionButtonHo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11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1763688" y="5085184"/>
            <a:ext cx="504056" cy="360040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12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1187624" y="5085184"/>
            <a:ext cx="504056" cy="36004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2050" name="Picture 2" descr="http://www.woodlands-junior.kent.sch.uk/homework/victorians/images/fac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700807"/>
            <a:ext cx="3019833" cy="2408341"/>
          </a:xfrm>
          <a:prstGeom prst="rect">
            <a:avLst/>
          </a:prstGeom>
          <a:noFill/>
        </p:spPr>
      </p:pic>
      <p:sp>
        <p:nvSpPr>
          <p:cNvPr id="14" name="13 CuadroTexto"/>
          <p:cNvSpPr txBox="1"/>
          <p:nvPr/>
        </p:nvSpPr>
        <p:spPr>
          <a:xfrm>
            <a:off x="467544" y="3645024"/>
            <a:ext cx="482453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PE" sz="2000" dirty="0" err="1" smtClean="0">
                <a:latin typeface="Comic Sans MS" pitchFamily="66" charset="0"/>
              </a:rPr>
              <a:t>They</a:t>
            </a:r>
            <a:r>
              <a:rPr lang="es-PE" sz="2000" dirty="0" smtClean="0">
                <a:latin typeface="Comic Sans MS" pitchFamily="66" charset="0"/>
              </a:rPr>
              <a:t> </a:t>
            </a:r>
            <a:r>
              <a:rPr lang="es-PE" sz="2000" dirty="0" err="1" smtClean="0">
                <a:latin typeface="Comic Sans MS" pitchFamily="66" charset="0"/>
              </a:rPr>
              <a:t>work</a:t>
            </a:r>
            <a:r>
              <a:rPr lang="es-PE" sz="2000" dirty="0" smtClean="0">
                <a:latin typeface="Comic Sans MS" pitchFamily="66" charset="0"/>
              </a:rPr>
              <a:t> </a:t>
            </a:r>
            <a:r>
              <a:rPr lang="es-PE" sz="2000" dirty="0" err="1" smtClean="0">
                <a:latin typeface="Comic Sans MS" pitchFamily="66" charset="0"/>
              </a:rPr>
              <a:t>for</a:t>
            </a:r>
            <a:r>
              <a:rPr lang="es-PE" sz="2000" dirty="0" smtClean="0">
                <a:latin typeface="Comic Sans MS" pitchFamily="66" charset="0"/>
              </a:rPr>
              <a:t> a </a:t>
            </a:r>
            <a:r>
              <a:rPr lang="es-PE" sz="2000" dirty="0" err="1" smtClean="0">
                <a:latin typeface="Comic Sans MS" pitchFamily="66" charset="0"/>
              </a:rPr>
              <a:t>lot</a:t>
            </a:r>
            <a:r>
              <a:rPr lang="es-PE" sz="2000" dirty="0" smtClean="0">
                <a:latin typeface="Comic Sans MS" pitchFamily="66" charset="0"/>
              </a:rPr>
              <a:t> of </a:t>
            </a:r>
            <a:r>
              <a:rPr lang="es-PE" sz="2000" dirty="0" err="1" smtClean="0">
                <a:latin typeface="Comic Sans MS" pitchFamily="66" charset="0"/>
              </a:rPr>
              <a:t>hours</a:t>
            </a:r>
            <a:r>
              <a:rPr lang="es-PE" sz="2000" dirty="0" smtClean="0">
                <a:latin typeface="Comic Sans MS" pitchFamily="66" charset="0"/>
              </a:rPr>
              <a:t> (12 </a:t>
            </a:r>
            <a:r>
              <a:rPr lang="es-PE" sz="2000" dirty="0" err="1" smtClean="0">
                <a:latin typeface="Comic Sans MS" pitchFamily="66" charset="0"/>
              </a:rPr>
              <a:t>or</a:t>
            </a:r>
            <a:r>
              <a:rPr lang="es-PE" sz="2000" dirty="0" smtClean="0">
                <a:latin typeface="Comic Sans MS" pitchFamily="66" charset="0"/>
              </a:rPr>
              <a:t> more </a:t>
            </a:r>
            <a:r>
              <a:rPr lang="es-PE" sz="2000" dirty="0" err="1" smtClean="0">
                <a:latin typeface="Comic Sans MS" pitchFamily="66" charset="0"/>
              </a:rPr>
              <a:t>hours</a:t>
            </a:r>
            <a:r>
              <a:rPr lang="es-PE" sz="2000" dirty="0" smtClean="0">
                <a:latin typeface="Comic Sans MS" pitchFamily="66" charset="0"/>
              </a:rPr>
              <a:t> per </a:t>
            </a:r>
            <a:r>
              <a:rPr lang="es-PE" sz="2000" dirty="0" err="1" smtClean="0">
                <a:latin typeface="Comic Sans MS" pitchFamily="66" charset="0"/>
              </a:rPr>
              <a:t>day</a:t>
            </a:r>
            <a:r>
              <a:rPr lang="es-PE" sz="2000" dirty="0" smtClean="0">
                <a:latin typeface="Comic Sans MS" pitchFamily="66" charset="0"/>
              </a:rPr>
              <a:t>) </a:t>
            </a:r>
            <a:r>
              <a:rPr lang="es-PE" sz="2000" dirty="0" err="1" smtClean="0">
                <a:latin typeface="Comic Sans MS" pitchFamily="66" charset="0"/>
              </a:rPr>
              <a:t>with</a:t>
            </a:r>
            <a:r>
              <a:rPr lang="es-PE" sz="2000" dirty="0" smtClean="0">
                <a:latin typeface="Comic Sans MS" pitchFamily="66" charset="0"/>
              </a:rPr>
              <a:t> no </a:t>
            </a:r>
            <a:r>
              <a:rPr lang="es-PE" sz="2000" dirty="0" err="1" smtClean="0">
                <a:latin typeface="Comic Sans MS" pitchFamily="66" charset="0"/>
              </a:rPr>
              <a:t>holidays</a:t>
            </a:r>
            <a:r>
              <a:rPr lang="es-PE" sz="2000" dirty="0" smtClean="0">
                <a:latin typeface="Comic Sans MS" pitchFamily="66" charset="0"/>
              </a:rPr>
              <a:t>.</a:t>
            </a:r>
          </a:p>
          <a:p>
            <a:endParaRPr lang="es-PE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67544" y="2708920"/>
            <a:ext cx="453650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PE" sz="2000" dirty="0" err="1" smtClean="0">
                <a:latin typeface="Comic Sans MS" pitchFamily="66" charset="0"/>
              </a:rPr>
              <a:t>They</a:t>
            </a:r>
            <a:r>
              <a:rPr lang="es-PE" sz="2000" dirty="0" smtClean="0">
                <a:latin typeface="Comic Sans MS" pitchFamily="66" charset="0"/>
              </a:rPr>
              <a:t> </a:t>
            </a:r>
            <a:r>
              <a:rPr lang="es-PE" sz="2000" dirty="0" err="1" smtClean="0">
                <a:latin typeface="Comic Sans MS" pitchFamily="66" charset="0"/>
              </a:rPr>
              <a:t>operate</a:t>
            </a:r>
            <a:r>
              <a:rPr lang="es-PE" sz="2000" dirty="0" smtClean="0">
                <a:latin typeface="Comic Sans MS" pitchFamily="66" charset="0"/>
              </a:rPr>
              <a:t> </a:t>
            </a:r>
            <a:r>
              <a:rPr lang="es-PE" sz="2000" dirty="0" err="1" smtClean="0">
                <a:latin typeface="Comic Sans MS" pitchFamily="66" charset="0"/>
              </a:rPr>
              <a:t>the</a:t>
            </a:r>
            <a:r>
              <a:rPr lang="es-PE" sz="2000" dirty="0" smtClean="0">
                <a:latin typeface="Comic Sans MS" pitchFamily="66" charset="0"/>
              </a:rPr>
              <a:t> </a:t>
            </a:r>
            <a:r>
              <a:rPr lang="es-PE" sz="2000" dirty="0" err="1" smtClean="0">
                <a:latin typeface="Comic Sans MS" pitchFamily="66" charset="0"/>
              </a:rPr>
              <a:t>factories</a:t>
            </a:r>
            <a:r>
              <a:rPr lang="es-PE" sz="2000" dirty="0" smtClean="0">
                <a:latin typeface="Comic Sans MS" pitchFamily="66" charset="0"/>
              </a:rPr>
              <a:t> </a:t>
            </a:r>
            <a:r>
              <a:rPr lang="es-PE" sz="2000" dirty="0" err="1" smtClean="0">
                <a:latin typeface="Comic Sans MS" pitchFamily="66" charset="0"/>
              </a:rPr>
              <a:t>without</a:t>
            </a:r>
            <a:r>
              <a:rPr lang="es-PE" sz="2000" dirty="0" smtClean="0">
                <a:latin typeface="Comic Sans MS" pitchFamily="66" charset="0"/>
              </a:rPr>
              <a:t> safety. </a:t>
            </a:r>
            <a:r>
              <a:rPr lang="es-PE" sz="2000" dirty="0" err="1" smtClean="0">
                <a:latin typeface="Comic Sans MS" pitchFamily="66" charset="0"/>
              </a:rPr>
              <a:t>This</a:t>
            </a:r>
            <a:r>
              <a:rPr lang="es-PE" sz="2000" dirty="0" smtClean="0">
                <a:latin typeface="Comic Sans MS" pitchFamily="66" charset="0"/>
              </a:rPr>
              <a:t> </a:t>
            </a:r>
            <a:r>
              <a:rPr lang="es-PE" sz="2000" dirty="0" err="1" smtClean="0">
                <a:latin typeface="Comic Sans MS" pitchFamily="66" charset="0"/>
              </a:rPr>
              <a:t>caused</a:t>
            </a:r>
            <a:r>
              <a:rPr lang="es-PE" sz="2000" dirty="0" smtClean="0">
                <a:latin typeface="Comic Sans MS" pitchFamily="66" charset="0"/>
              </a:rPr>
              <a:t> </a:t>
            </a:r>
            <a:r>
              <a:rPr lang="es-PE" sz="2000" dirty="0" err="1" smtClean="0">
                <a:latin typeface="Comic Sans MS" pitchFamily="66" charset="0"/>
              </a:rPr>
              <a:t>accidents</a:t>
            </a:r>
            <a:r>
              <a:rPr lang="es-PE" sz="2000" dirty="0" smtClean="0">
                <a:latin typeface="Comic Sans MS" pitchFamily="66" charset="0"/>
              </a:rPr>
              <a:t>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="" xmlns:p14="http://schemas.microsoft.com/office/powerpoint/2010/main" val="146015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4800" b="1" i="1" dirty="0" err="1" smtClean="0">
                <a:latin typeface="Century Gothic" pitchFamily="34" charset="0"/>
              </a:rPr>
              <a:t>Did</a:t>
            </a:r>
            <a:r>
              <a:rPr lang="es-PE" sz="4800" b="1" i="1" dirty="0" smtClean="0">
                <a:latin typeface="Century Gothic" pitchFamily="34" charset="0"/>
              </a:rPr>
              <a:t> </a:t>
            </a:r>
            <a:r>
              <a:rPr lang="es-PE" sz="4800" b="1" i="1" dirty="0" err="1" smtClean="0">
                <a:latin typeface="Century Gothic" pitchFamily="34" charset="0"/>
              </a:rPr>
              <a:t>you</a:t>
            </a:r>
            <a:r>
              <a:rPr lang="es-PE" sz="4800" b="1" i="1" dirty="0" smtClean="0">
                <a:latin typeface="Century Gothic" pitchFamily="34" charset="0"/>
              </a:rPr>
              <a:t> </a:t>
            </a:r>
            <a:r>
              <a:rPr lang="es-PE" sz="4800" b="1" i="1" dirty="0" err="1" smtClean="0">
                <a:latin typeface="Century Gothic" pitchFamily="34" charset="0"/>
              </a:rPr>
              <a:t>know</a:t>
            </a:r>
            <a:r>
              <a:rPr lang="es-PE" sz="4800" b="1" i="1" dirty="0" smtClean="0">
                <a:latin typeface="Century Gothic" pitchFamily="34" charset="0"/>
              </a:rPr>
              <a:t> </a:t>
            </a:r>
            <a:r>
              <a:rPr lang="es-PE" sz="4800" b="1" i="1" dirty="0" err="1" smtClean="0">
                <a:latin typeface="Century Gothic" pitchFamily="34" charset="0"/>
              </a:rPr>
              <a:t>that</a:t>
            </a:r>
            <a:r>
              <a:rPr lang="es-PE" sz="4800" b="1" i="1" dirty="0" smtClean="0">
                <a:latin typeface="Century Gothic" pitchFamily="34" charset="0"/>
              </a:rPr>
              <a:t>…</a:t>
            </a:r>
            <a:endParaRPr lang="es-PE" sz="4800" b="1" i="1" dirty="0">
              <a:latin typeface="Century Gothic" pitchFamily="34" charset="0"/>
            </a:endParaRPr>
          </a:p>
        </p:txBody>
      </p:sp>
      <p:grpSp>
        <p:nvGrpSpPr>
          <p:cNvPr id="4" name="3 Grupo"/>
          <p:cNvGrpSpPr/>
          <p:nvPr/>
        </p:nvGrpSpPr>
        <p:grpSpPr>
          <a:xfrm>
            <a:off x="1" y="5689484"/>
            <a:ext cx="9143999" cy="1168516"/>
            <a:chOff x="1" y="5689484"/>
            <a:chExt cx="9143999" cy="1168516"/>
          </a:xfrm>
        </p:grpSpPr>
        <p:pic>
          <p:nvPicPr>
            <p:cNvPr id="5" name="Picture 4" descr="http://industryandchange.files.wordpress.com/2009/01/industrial-revolution-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" y="5689484"/>
              <a:ext cx="1907703" cy="116851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</p:pic>
        <p:pic>
          <p:nvPicPr>
            <p:cNvPr id="6" name="Picture 4" descr="http://industryandchange.files.wordpress.com/2009/01/industrial-revolution-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64088" y="5689484"/>
              <a:ext cx="1907703" cy="116851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</p:pic>
        <p:pic>
          <p:nvPicPr>
            <p:cNvPr id="7" name="Picture 4" descr="http://industryandchange.files.wordpress.com/2009/01/industrial-revolution-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63888" y="5689484"/>
              <a:ext cx="1907703" cy="116851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</p:pic>
        <p:pic>
          <p:nvPicPr>
            <p:cNvPr id="8" name="Picture 4" descr="http://industryandchange.files.wordpress.com/2009/01/industrial-revolution-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63688" y="5689484"/>
              <a:ext cx="1907703" cy="116851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</p:pic>
        <p:pic>
          <p:nvPicPr>
            <p:cNvPr id="9" name="Picture 4" descr="http://industryandchange.files.wordpress.com/2009/01/industrial-revolution-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36297" y="5689484"/>
              <a:ext cx="1907703" cy="116851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</p:pic>
      </p:grpSp>
      <p:sp>
        <p:nvSpPr>
          <p:cNvPr id="10" name="9 Botón de acción: Inicio">
            <a:hlinkClick r:id="" action="ppaction://hlinkshowjump?jump=firstslide" highlightClick="1"/>
          </p:cNvPr>
          <p:cNvSpPr/>
          <p:nvPr/>
        </p:nvSpPr>
        <p:spPr>
          <a:xfrm>
            <a:off x="251520" y="5013176"/>
            <a:ext cx="720080" cy="576064"/>
          </a:xfrm>
          <a:prstGeom prst="actionButtonHo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10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1691680" y="5157192"/>
            <a:ext cx="504056" cy="360040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11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1115616" y="5157192"/>
            <a:ext cx="504056" cy="36004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7" name="16 Estrella de 32 puntas"/>
          <p:cNvSpPr/>
          <p:nvPr/>
        </p:nvSpPr>
        <p:spPr>
          <a:xfrm>
            <a:off x="0" y="1268760"/>
            <a:ext cx="3707904" cy="3240360"/>
          </a:xfrm>
          <a:prstGeom prst="star32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dirty="0" smtClean="0">
                <a:solidFill>
                  <a:sysClr val="windowText" lastClr="000000"/>
                </a:solidFill>
                <a:latin typeface="Comic Sans MS" pitchFamily="66" charset="0"/>
              </a:rPr>
              <a:t>...</a:t>
            </a:r>
            <a:r>
              <a:rPr lang="es-PE" sz="200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The</a:t>
            </a:r>
            <a:r>
              <a:rPr lang="es-PE" sz="2000" dirty="0" smtClean="0">
                <a:solidFill>
                  <a:sysClr val="windowText" lastClr="000000"/>
                </a:solidFill>
                <a:latin typeface="Comic Sans MS" pitchFamily="66" charset="0"/>
              </a:rPr>
              <a:t> </a:t>
            </a:r>
            <a:r>
              <a:rPr lang="es-PE" sz="200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population</a:t>
            </a:r>
            <a:r>
              <a:rPr lang="es-PE" sz="2000" dirty="0" smtClean="0">
                <a:solidFill>
                  <a:sysClr val="windowText" lastClr="000000"/>
                </a:solidFill>
                <a:latin typeface="Comic Sans MS" pitchFamily="66" charset="0"/>
              </a:rPr>
              <a:t> in </a:t>
            </a:r>
            <a:r>
              <a:rPr lang="es-PE" sz="200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Britain</a:t>
            </a:r>
            <a:r>
              <a:rPr lang="es-PE" sz="2000" dirty="0" smtClean="0">
                <a:solidFill>
                  <a:sysClr val="windowText" lastClr="000000"/>
                </a:solidFill>
                <a:latin typeface="Comic Sans MS" pitchFamily="66" charset="0"/>
              </a:rPr>
              <a:t> </a:t>
            </a:r>
            <a:r>
              <a:rPr lang="es-PE" sz="200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changed</a:t>
            </a:r>
            <a:r>
              <a:rPr lang="es-PE" sz="2000" dirty="0" smtClean="0">
                <a:solidFill>
                  <a:sysClr val="windowText" lastClr="000000"/>
                </a:solidFill>
                <a:latin typeface="Comic Sans MS" pitchFamily="66" charset="0"/>
              </a:rPr>
              <a:t> </a:t>
            </a:r>
            <a:r>
              <a:rPr lang="es-PE" sz="200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to</a:t>
            </a:r>
            <a:r>
              <a:rPr lang="es-PE" sz="2000" dirty="0" smtClean="0">
                <a:solidFill>
                  <a:sysClr val="windowText" lastClr="000000"/>
                </a:solidFill>
                <a:latin typeface="Comic Sans MS" pitchFamily="66" charset="0"/>
              </a:rPr>
              <a:t> </a:t>
            </a:r>
            <a:r>
              <a:rPr lang="es-PE" sz="200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be</a:t>
            </a:r>
            <a:r>
              <a:rPr lang="es-PE" sz="2000" dirty="0" smtClean="0">
                <a:solidFill>
                  <a:sysClr val="windowText" lastClr="000000"/>
                </a:solidFill>
                <a:latin typeface="Comic Sans MS" pitchFamily="66" charset="0"/>
              </a:rPr>
              <a:t> industrial </a:t>
            </a:r>
            <a:r>
              <a:rPr lang="es-PE" sz="200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from</a:t>
            </a:r>
            <a:r>
              <a:rPr lang="es-PE" sz="2000" dirty="0" smtClean="0">
                <a:solidFill>
                  <a:sysClr val="windowText" lastClr="000000"/>
                </a:solidFill>
                <a:latin typeface="Comic Sans MS" pitchFamily="66" charset="0"/>
              </a:rPr>
              <a:t> </a:t>
            </a:r>
            <a:r>
              <a:rPr lang="es-PE" sz="200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being</a:t>
            </a:r>
            <a:r>
              <a:rPr lang="es-PE" sz="2000" dirty="0" smtClean="0">
                <a:solidFill>
                  <a:sysClr val="windowText" lastClr="000000"/>
                </a:solidFill>
                <a:latin typeface="Comic Sans MS" pitchFamily="66" charset="0"/>
              </a:rPr>
              <a:t> </a:t>
            </a:r>
            <a:r>
              <a:rPr lang="es-PE" sz="200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agricultural</a:t>
            </a:r>
            <a:r>
              <a:rPr lang="es-PE" dirty="0" smtClean="0">
                <a:solidFill>
                  <a:sysClr val="windowText" lastClr="000000"/>
                </a:solidFill>
                <a:latin typeface="Comic Sans MS" pitchFamily="66" charset="0"/>
              </a:rPr>
              <a:t>.</a:t>
            </a:r>
          </a:p>
          <a:p>
            <a:pPr algn="ctr"/>
            <a:endParaRPr lang="es-PE" dirty="0"/>
          </a:p>
        </p:txBody>
      </p:sp>
      <p:sp>
        <p:nvSpPr>
          <p:cNvPr id="18" name="17 Estrella de 32 puntas"/>
          <p:cNvSpPr/>
          <p:nvPr/>
        </p:nvSpPr>
        <p:spPr>
          <a:xfrm>
            <a:off x="2195736" y="2708920"/>
            <a:ext cx="3312368" cy="3024336"/>
          </a:xfrm>
          <a:prstGeom prst="star32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dirty="0" smtClean="0">
                <a:solidFill>
                  <a:schemeClr val="tx1"/>
                </a:solidFill>
                <a:latin typeface="Comic Sans MS" pitchFamily="66" charset="0"/>
              </a:rPr>
              <a:t>...</a:t>
            </a:r>
            <a:r>
              <a:rPr lang="es-PE" sz="2000" dirty="0" err="1" smtClean="0">
                <a:solidFill>
                  <a:schemeClr val="tx1"/>
                </a:solidFill>
                <a:latin typeface="Comic Sans MS" pitchFamily="66" charset="0"/>
              </a:rPr>
              <a:t>During</a:t>
            </a:r>
            <a:r>
              <a:rPr lang="es-PE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s-PE" sz="2000" dirty="0" err="1" smtClean="0">
                <a:solidFill>
                  <a:schemeClr val="tx1"/>
                </a:solidFill>
                <a:latin typeface="Comic Sans MS" pitchFamily="66" charset="0"/>
              </a:rPr>
              <a:t>this</a:t>
            </a:r>
            <a:r>
              <a:rPr lang="es-PE" sz="2000" dirty="0" smtClean="0">
                <a:solidFill>
                  <a:schemeClr val="tx1"/>
                </a:solidFill>
                <a:latin typeface="Comic Sans MS" pitchFamily="66" charset="0"/>
              </a:rPr>
              <a:t> time, </a:t>
            </a:r>
            <a:r>
              <a:rPr lang="es-PE" sz="2000" dirty="0" err="1" smtClean="0">
                <a:solidFill>
                  <a:schemeClr val="tx1"/>
                </a:solidFill>
                <a:latin typeface="Comic Sans MS" pitchFamily="66" charset="0"/>
              </a:rPr>
              <a:t>many</a:t>
            </a:r>
            <a:r>
              <a:rPr lang="es-PE" sz="2000" dirty="0" smtClean="0">
                <a:solidFill>
                  <a:schemeClr val="tx1"/>
                </a:solidFill>
                <a:latin typeface="Comic Sans MS" pitchFamily="66" charset="0"/>
              </a:rPr>
              <a:t> machines </a:t>
            </a:r>
            <a:r>
              <a:rPr lang="es-PE" sz="2000" dirty="0" err="1" smtClean="0">
                <a:solidFill>
                  <a:schemeClr val="tx1"/>
                </a:solidFill>
                <a:latin typeface="Comic Sans MS" pitchFamily="66" charset="0"/>
              </a:rPr>
              <a:t>were</a:t>
            </a:r>
            <a:r>
              <a:rPr lang="es-PE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s-PE" sz="2000" dirty="0" err="1" smtClean="0">
                <a:solidFill>
                  <a:schemeClr val="tx1"/>
                </a:solidFill>
                <a:latin typeface="Comic Sans MS" pitchFamily="66" charset="0"/>
              </a:rPr>
              <a:t>invented</a:t>
            </a:r>
            <a:r>
              <a:rPr lang="es-PE" sz="20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ctr"/>
            <a:endParaRPr lang="es-PE" dirty="0"/>
          </a:p>
        </p:txBody>
      </p:sp>
      <p:sp>
        <p:nvSpPr>
          <p:cNvPr id="19" name="18 Estrella de 32 puntas"/>
          <p:cNvSpPr/>
          <p:nvPr/>
        </p:nvSpPr>
        <p:spPr>
          <a:xfrm>
            <a:off x="4067944" y="1268760"/>
            <a:ext cx="3168352" cy="2664296"/>
          </a:xfrm>
          <a:prstGeom prst="star32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dirty="0" smtClean="0">
                <a:solidFill>
                  <a:schemeClr val="tx1"/>
                </a:solidFill>
                <a:latin typeface="Comic Sans MS" pitchFamily="66" charset="0"/>
              </a:rPr>
              <a:t>…</a:t>
            </a:r>
            <a:r>
              <a:rPr lang="es-PE" sz="2000" dirty="0" err="1" smtClean="0">
                <a:solidFill>
                  <a:schemeClr val="tx1"/>
                </a:solidFill>
                <a:latin typeface="Comic Sans MS" pitchFamily="66" charset="0"/>
              </a:rPr>
              <a:t>The</a:t>
            </a:r>
            <a:r>
              <a:rPr lang="es-PE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s-PE" sz="2000" dirty="0" err="1" smtClean="0">
                <a:solidFill>
                  <a:schemeClr val="tx1"/>
                </a:solidFill>
                <a:latin typeface="Comic Sans MS" pitchFamily="66" charset="0"/>
              </a:rPr>
              <a:t>Revolution</a:t>
            </a:r>
            <a:r>
              <a:rPr lang="es-PE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s-PE" sz="2000" dirty="0" err="1" smtClean="0">
                <a:solidFill>
                  <a:schemeClr val="tx1"/>
                </a:solidFill>
                <a:latin typeface="Comic Sans MS" pitchFamily="66" charset="0"/>
              </a:rPr>
              <a:t>was</a:t>
            </a:r>
            <a:r>
              <a:rPr lang="es-PE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s-PE" sz="2000" dirty="0" err="1" smtClean="0">
                <a:solidFill>
                  <a:schemeClr val="tx1"/>
                </a:solidFill>
                <a:latin typeface="Comic Sans MS" pitchFamily="66" charset="0"/>
              </a:rPr>
              <a:t>next</a:t>
            </a:r>
            <a:r>
              <a:rPr lang="es-PE" sz="2000" dirty="0" smtClean="0">
                <a:solidFill>
                  <a:schemeClr val="tx1"/>
                </a:solidFill>
                <a:latin typeface="Comic Sans MS" pitchFamily="66" charset="0"/>
              </a:rPr>
              <a:t> spread </a:t>
            </a:r>
            <a:r>
              <a:rPr lang="es-PE" sz="2000" dirty="0" err="1" smtClean="0">
                <a:solidFill>
                  <a:schemeClr val="tx1"/>
                </a:solidFill>
                <a:latin typeface="Comic Sans MS" pitchFamily="66" charset="0"/>
              </a:rPr>
              <a:t>through</a:t>
            </a:r>
            <a:r>
              <a:rPr lang="es-PE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s-PE" sz="2000" dirty="0" err="1" smtClean="0">
                <a:solidFill>
                  <a:schemeClr val="tx1"/>
                </a:solidFill>
                <a:latin typeface="Comic Sans MS" pitchFamily="66" charset="0"/>
              </a:rPr>
              <a:t>Europe</a:t>
            </a:r>
            <a:r>
              <a:rPr lang="es-PE" sz="20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es-PE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14 Estrella de 32 puntas"/>
          <p:cNvSpPr/>
          <p:nvPr/>
        </p:nvSpPr>
        <p:spPr>
          <a:xfrm>
            <a:off x="5652120" y="2708920"/>
            <a:ext cx="3491880" cy="2952328"/>
          </a:xfrm>
          <a:prstGeom prst="star32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…One machine from the factories do what 50 workers do by hand.</a:t>
            </a:r>
            <a:endParaRPr lang="es-PE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491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animBg="1"/>
      <p:bldP spid="18" grpId="0" animBg="1"/>
      <p:bldP spid="19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2E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PE" sz="5400" b="1" i="1" dirty="0" err="1" smtClean="0">
                <a:latin typeface="Century Gothic" pitchFamily="34" charset="0"/>
              </a:rPr>
              <a:t>Sources</a:t>
            </a:r>
            <a:r>
              <a:rPr lang="es-PE" sz="5400" b="1" i="1" dirty="0" smtClean="0">
                <a:latin typeface="Century Gothic" pitchFamily="34" charset="0"/>
              </a:rPr>
              <a:t>:</a:t>
            </a:r>
            <a:endParaRPr lang="es-PE" sz="5400" b="1" i="1" dirty="0">
              <a:latin typeface="Century Gothic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5733256"/>
            <a:ext cx="6529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66FF"/>
                </a:solidFill>
                <a:latin typeface="Comic Sans MS" pitchFamily="66" charset="0"/>
                <a:hlinkClick r:id="rId2"/>
              </a:rPr>
              <a:t>http://www.saburchill.com/history/chapters/IR/039.html</a:t>
            </a:r>
            <a:endParaRPr lang="en-US" u="sng" dirty="0" smtClean="0">
              <a:solidFill>
                <a:srgbClr val="0066FF"/>
              </a:solidFill>
              <a:latin typeface="Comic Sans MS" pitchFamily="66" charset="0"/>
            </a:endParaRPr>
          </a:p>
          <a:p>
            <a:endParaRPr lang="es-PE" dirty="0"/>
          </a:p>
        </p:txBody>
      </p:sp>
      <p:sp>
        <p:nvSpPr>
          <p:cNvPr id="6" name="5 CuadroTexto"/>
          <p:cNvSpPr txBox="1"/>
          <p:nvPr/>
        </p:nvSpPr>
        <p:spPr>
          <a:xfrm>
            <a:off x="395536" y="6211669"/>
            <a:ext cx="5652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66FF"/>
                </a:solidFill>
                <a:latin typeface="Comic Sans MS" pitchFamily="66" charset="0"/>
                <a:hlinkClick r:id="rId3"/>
              </a:rPr>
              <a:t>http://history-world.org/Industrial%20Intro.htm</a:t>
            </a:r>
            <a:endParaRPr lang="en-US" u="sng" dirty="0" smtClean="0">
              <a:solidFill>
                <a:srgbClr val="0066FF"/>
              </a:solidFill>
              <a:latin typeface="Comic Sans MS" pitchFamily="66" charset="0"/>
            </a:endParaRPr>
          </a:p>
          <a:p>
            <a:endParaRPr lang="es-PE" dirty="0"/>
          </a:p>
        </p:txBody>
      </p:sp>
      <p:sp>
        <p:nvSpPr>
          <p:cNvPr id="7" name="6 CuadroTexto"/>
          <p:cNvSpPr txBox="1"/>
          <p:nvPr/>
        </p:nvSpPr>
        <p:spPr>
          <a:xfrm>
            <a:off x="395536" y="4293096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66FF"/>
                </a:solidFill>
                <a:latin typeface="Comic Sans MS" pitchFamily="66" charset="0"/>
                <a:hlinkClick r:id="rId4"/>
              </a:rPr>
              <a:t>http://www.clemson.edu/caah/history/FacultyPages/PamMack/lec122/britir.   </a:t>
            </a:r>
            <a:r>
              <a:rPr lang="en-US" u="sng" dirty="0" err="1" smtClean="0">
                <a:solidFill>
                  <a:srgbClr val="0066FF"/>
                </a:solidFill>
                <a:latin typeface="Comic Sans MS" pitchFamily="66" charset="0"/>
                <a:hlinkClick r:id="rId4"/>
              </a:rPr>
              <a:t>htm</a:t>
            </a:r>
            <a:endParaRPr lang="en-US" u="sng" dirty="0" smtClean="0">
              <a:solidFill>
                <a:srgbClr val="0066FF"/>
              </a:solidFill>
              <a:latin typeface="Comic Sans MS" pitchFamily="66" charset="0"/>
            </a:endParaRPr>
          </a:p>
          <a:p>
            <a:endParaRPr lang="es-PE" dirty="0"/>
          </a:p>
        </p:txBody>
      </p:sp>
      <p:sp>
        <p:nvSpPr>
          <p:cNvPr id="8" name="7 CuadroTexto"/>
          <p:cNvSpPr txBox="1"/>
          <p:nvPr/>
        </p:nvSpPr>
        <p:spPr>
          <a:xfrm>
            <a:off x="395536" y="2780928"/>
            <a:ext cx="8748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00FF"/>
                </a:solidFill>
                <a:latin typeface="Comic Sans MS" pitchFamily="66" charset="0"/>
              </a:rPr>
              <a:t>http://www.google.com.pe/url?sa=t&amp;rct=j&amp;q=&amp;esrc=s&amp;frm=1&amp;source=web&amp;cd=7&amp;cad=rja&amp;ved=0CGIQFjAG&amp;url=http%3A%2F%2Fwww.fabiuspompey.org%2Ftfiles%2Ffolder218%2FCauses%2520of%2520the%2520Industrial%2520Revolution2.ppt&amp;ei=bZyEUOegLJGo8QS08YHwCQ&amp;usg=AFQjCNEC9xu-BdTQIIRjO2g99-jKp9Dk0g&amp;sig2=pOJn5GfnfUViiecg3iBtuA</a:t>
            </a:r>
          </a:p>
          <a:p>
            <a:endParaRPr lang="es-PE" dirty="0"/>
          </a:p>
        </p:txBody>
      </p:sp>
      <p:sp>
        <p:nvSpPr>
          <p:cNvPr id="9" name="8 CuadroTexto"/>
          <p:cNvSpPr txBox="1"/>
          <p:nvPr/>
        </p:nvSpPr>
        <p:spPr>
          <a:xfrm>
            <a:off x="395536" y="4869160"/>
            <a:ext cx="5897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66FF"/>
                </a:solidFill>
                <a:latin typeface="Comic Sans MS" pitchFamily="66" charset="0"/>
                <a:hlinkClick r:id="rId5"/>
              </a:rPr>
              <a:t>http://www.history.com/topics/industrial-revolution</a:t>
            </a:r>
            <a:endParaRPr lang="en-US" u="sng" dirty="0" smtClean="0">
              <a:solidFill>
                <a:srgbClr val="0066FF"/>
              </a:solidFill>
              <a:latin typeface="Comic Sans MS" pitchFamily="66" charset="0"/>
            </a:endParaRPr>
          </a:p>
          <a:p>
            <a:endParaRPr lang="es-PE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5536" y="5157192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66FF"/>
                </a:solidFill>
                <a:latin typeface="Comic Sans MS" pitchFamily="66" charset="0"/>
                <a:hlinkClick r:id="rId6"/>
              </a:rPr>
              <a:t>http://thehumanjourney.net/index.php?option=com_content&amp;task=view&amp;id=56&amp;Itemid=110</a:t>
            </a:r>
            <a:endParaRPr lang="en-US" u="sng" dirty="0" smtClean="0">
              <a:solidFill>
                <a:srgbClr val="0066FF"/>
              </a:solidFill>
              <a:latin typeface="Comic Sans MS" pitchFamily="66" charset="0"/>
            </a:endParaRPr>
          </a:p>
          <a:p>
            <a:endParaRPr lang="es-PE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95536" y="1628800"/>
            <a:ext cx="5211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66FF"/>
                </a:solidFill>
                <a:latin typeface="Comic Sans MS" pitchFamily="66" charset="0"/>
                <a:hlinkClick r:id="rId7"/>
              </a:rPr>
              <a:t>http://industrialrevolution.sea.ca/causes.html</a:t>
            </a:r>
            <a:endParaRPr lang="en-US" u="sng" dirty="0" smtClean="0">
              <a:solidFill>
                <a:srgbClr val="0066FF"/>
              </a:solidFill>
              <a:latin typeface="Comic Sans MS" pitchFamily="66" charset="0"/>
            </a:endParaRPr>
          </a:p>
          <a:p>
            <a:endParaRPr lang="es-PE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5536" y="2060848"/>
            <a:ext cx="8748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PE" u="sng" dirty="0" smtClean="0">
                <a:solidFill>
                  <a:srgbClr val="0066FF"/>
                </a:solidFill>
                <a:latin typeface="Comic Sans MS" pitchFamily="66" charset="0"/>
                <a:hlinkClick r:id="rId8"/>
              </a:rPr>
              <a:t>http://www.woodlands-junior.kent.sch.uk/homework/victorians/industrialrevolution.html</a:t>
            </a:r>
            <a:endParaRPr lang="es-PE" u="sng" dirty="0" smtClean="0">
              <a:solidFill>
                <a:srgbClr val="0066FF"/>
              </a:solidFill>
              <a:latin typeface="Comic Sans MS" pitchFamily="66" charset="0"/>
            </a:endParaRPr>
          </a:p>
          <a:p>
            <a:endParaRPr lang="es-PE" dirty="0"/>
          </a:p>
        </p:txBody>
      </p:sp>
      <p:sp>
        <p:nvSpPr>
          <p:cNvPr id="13" name="12 Botón de acción: Inicio">
            <a:hlinkClick r:id="" action="ppaction://hlinkshowjump?jump=firstslide" highlightClick="1"/>
          </p:cNvPr>
          <p:cNvSpPr/>
          <p:nvPr/>
        </p:nvSpPr>
        <p:spPr>
          <a:xfrm>
            <a:off x="7524328" y="6093296"/>
            <a:ext cx="720080" cy="576064"/>
          </a:xfrm>
          <a:prstGeom prst="actionButtonHo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13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8388424" y="6237312"/>
            <a:ext cx="504056" cy="36004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256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Tema de Office</vt:lpstr>
      <vt:lpstr>Slide 1</vt:lpstr>
      <vt:lpstr>Causes</vt:lpstr>
      <vt:lpstr>More Causes</vt:lpstr>
      <vt:lpstr>Working Conditions</vt:lpstr>
      <vt:lpstr>Did you know that…</vt:lpstr>
      <vt:lpstr>Sources: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 User</dc:creator>
  <cp:lastModifiedBy>Rocio Coz</cp:lastModifiedBy>
  <cp:revision>40</cp:revision>
  <dcterms:created xsi:type="dcterms:W3CDTF">2012-10-16T15:47:58Z</dcterms:created>
  <dcterms:modified xsi:type="dcterms:W3CDTF">2012-11-01T19:35:14Z</dcterms:modified>
</cp:coreProperties>
</file>